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5" r:id="rId1"/>
    <p:sldMasterId id="2147483720" r:id="rId2"/>
  </p:sldMasterIdLst>
  <p:notesMasterIdLst>
    <p:notesMasterId r:id="rId27"/>
  </p:notesMasterIdLst>
  <p:handoutMasterIdLst>
    <p:handoutMasterId r:id="rId28"/>
  </p:handoutMasterIdLst>
  <p:sldIdLst>
    <p:sldId id="256" r:id="rId3"/>
    <p:sldId id="307" r:id="rId4"/>
    <p:sldId id="258" r:id="rId5"/>
    <p:sldId id="304" r:id="rId6"/>
    <p:sldId id="257" r:id="rId7"/>
    <p:sldId id="259" r:id="rId8"/>
    <p:sldId id="264" r:id="rId9"/>
    <p:sldId id="270" r:id="rId10"/>
    <p:sldId id="260" r:id="rId11"/>
    <p:sldId id="262" r:id="rId12"/>
    <p:sldId id="263" r:id="rId13"/>
    <p:sldId id="312" r:id="rId14"/>
    <p:sldId id="265" r:id="rId15"/>
    <p:sldId id="271" r:id="rId16"/>
    <p:sldId id="272" r:id="rId17"/>
    <p:sldId id="266" r:id="rId18"/>
    <p:sldId id="273" r:id="rId19"/>
    <p:sldId id="278" r:id="rId20"/>
    <p:sldId id="310" r:id="rId21"/>
    <p:sldId id="314" r:id="rId22"/>
    <p:sldId id="279" r:id="rId23"/>
    <p:sldId id="311" r:id="rId24"/>
    <p:sldId id="315" r:id="rId25"/>
    <p:sldId id="321" r:id="rId26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CC"/>
    <a:srgbClr val="16EBF6"/>
    <a:srgbClr val="CCFF66"/>
    <a:srgbClr val="2E3640"/>
    <a:srgbClr val="676767"/>
    <a:srgbClr val="E33830"/>
    <a:srgbClr val="EF792F"/>
    <a:srgbClr val="EFB3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8FE59F-559B-418D-95C7-70A31D9BB285}" v="3" dt="2024-07-12T18:43:12.77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5429" autoAdjust="0"/>
  </p:normalViewPr>
  <p:slideViewPr>
    <p:cSldViewPr>
      <p:cViewPr varScale="1">
        <p:scale>
          <a:sx n="91" d="100"/>
          <a:sy n="91" d="100"/>
        </p:scale>
        <p:origin x="629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26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1" d="100"/>
          <a:sy n="81" d="100"/>
        </p:scale>
        <p:origin x="-1998" y="-9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microsoft.com/office/2015/10/relationships/revisionInfo" Target="revisionInfo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8" Type="http://schemas.openxmlformats.org/officeDocument/2006/relationships/slide" Target="slides/slide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k Reinhardt" userId="9d033723-a92b-4341-8a12-0f7a8e92a5cb" providerId="ADAL" clId="{358FE59F-559B-418D-95C7-70A31D9BB285}"/>
    <pc:docChg chg="custSel delSld modSld">
      <pc:chgData name="Mark Reinhardt" userId="9d033723-a92b-4341-8a12-0f7a8e92a5cb" providerId="ADAL" clId="{358FE59F-559B-418D-95C7-70A31D9BB285}" dt="2024-07-15T22:03:59.128" v="447" actId="1076"/>
      <pc:docMkLst>
        <pc:docMk/>
      </pc:docMkLst>
      <pc:sldChg chg="delSp modSp mod">
        <pc:chgData name="Mark Reinhardt" userId="9d033723-a92b-4341-8a12-0f7a8e92a5cb" providerId="ADAL" clId="{358FE59F-559B-418D-95C7-70A31D9BB285}" dt="2024-07-15T16:00:04.351" v="445" actId="6549"/>
        <pc:sldMkLst>
          <pc:docMk/>
          <pc:sldMk cId="0" sldId="257"/>
        </pc:sldMkLst>
        <pc:spChg chg="del">
          <ac:chgData name="Mark Reinhardt" userId="9d033723-a92b-4341-8a12-0f7a8e92a5cb" providerId="ADAL" clId="{358FE59F-559B-418D-95C7-70A31D9BB285}" dt="2024-07-15T15:33:17.812" v="89" actId="21"/>
          <ac:spMkLst>
            <pc:docMk/>
            <pc:sldMk cId="0" sldId="257"/>
            <ac:spMk id="8" creationId="{00000000-0000-0000-0000-000000000000}"/>
          </ac:spMkLst>
        </pc:spChg>
        <pc:spChg chg="mod">
          <ac:chgData name="Mark Reinhardt" userId="9d033723-a92b-4341-8a12-0f7a8e92a5cb" providerId="ADAL" clId="{358FE59F-559B-418D-95C7-70A31D9BB285}" dt="2024-07-15T16:00:04.351" v="445" actId="6549"/>
          <ac:spMkLst>
            <pc:docMk/>
            <pc:sldMk cId="0" sldId="257"/>
            <ac:spMk id="12" creationId="{00000000-0000-0000-0000-000000000000}"/>
          </ac:spMkLst>
        </pc:spChg>
      </pc:sldChg>
      <pc:sldChg chg="modSp mod">
        <pc:chgData name="Mark Reinhardt" userId="9d033723-a92b-4341-8a12-0f7a8e92a5cb" providerId="ADAL" clId="{358FE59F-559B-418D-95C7-70A31D9BB285}" dt="2024-07-15T15:33:25.089" v="90" actId="6549"/>
        <pc:sldMkLst>
          <pc:docMk/>
          <pc:sldMk cId="614630063" sldId="259"/>
        </pc:sldMkLst>
        <pc:spChg chg="mod">
          <ac:chgData name="Mark Reinhardt" userId="9d033723-a92b-4341-8a12-0f7a8e92a5cb" providerId="ADAL" clId="{358FE59F-559B-418D-95C7-70A31D9BB285}" dt="2024-07-15T15:33:25.089" v="90" actId="6549"/>
          <ac:spMkLst>
            <pc:docMk/>
            <pc:sldMk cId="614630063" sldId="259"/>
            <ac:spMk id="4" creationId="{00000000-0000-0000-0000-000000000000}"/>
          </ac:spMkLst>
        </pc:spChg>
      </pc:sldChg>
      <pc:sldChg chg="modSp mod">
        <pc:chgData name="Mark Reinhardt" userId="9d033723-a92b-4341-8a12-0f7a8e92a5cb" providerId="ADAL" clId="{358FE59F-559B-418D-95C7-70A31D9BB285}" dt="2024-07-15T15:33:53.113" v="98" actId="20577"/>
        <pc:sldMkLst>
          <pc:docMk/>
          <pc:sldMk cId="985543544" sldId="262"/>
        </pc:sldMkLst>
        <pc:spChg chg="mod">
          <ac:chgData name="Mark Reinhardt" userId="9d033723-a92b-4341-8a12-0f7a8e92a5cb" providerId="ADAL" clId="{358FE59F-559B-418D-95C7-70A31D9BB285}" dt="2024-07-15T15:33:53.113" v="98" actId="20577"/>
          <ac:spMkLst>
            <pc:docMk/>
            <pc:sldMk cId="985543544" sldId="262"/>
            <ac:spMk id="3" creationId="{00000000-0000-0000-0000-000000000000}"/>
          </ac:spMkLst>
        </pc:spChg>
      </pc:sldChg>
      <pc:sldChg chg="modSp mod">
        <pc:chgData name="Mark Reinhardt" userId="9d033723-a92b-4341-8a12-0f7a8e92a5cb" providerId="ADAL" clId="{358FE59F-559B-418D-95C7-70A31D9BB285}" dt="2024-07-15T15:34:02.472" v="99" actId="20577"/>
        <pc:sldMkLst>
          <pc:docMk/>
          <pc:sldMk cId="1147469088" sldId="263"/>
        </pc:sldMkLst>
        <pc:spChg chg="mod">
          <ac:chgData name="Mark Reinhardt" userId="9d033723-a92b-4341-8a12-0f7a8e92a5cb" providerId="ADAL" clId="{358FE59F-559B-418D-95C7-70A31D9BB285}" dt="2024-07-15T15:34:02.472" v="99" actId="20577"/>
          <ac:spMkLst>
            <pc:docMk/>
            <pc:sldMk cId="1147469088" sldId="263"/>
            <ac:spMk id="3" creationId="{00000000-0000-0000-0000-000000000000}"/>
          </ac:spMkLst>
        </pc:spChg>
      </pc:sldChg>
      <pc:sldChg chg="del">
        <pc:chgData name="Mark Reinhardt" userId="9d033723-a92b-4341-8a12-0f7a8e92a5cb" providerId="ADAL" clId="{358FE59F-559B-418D-95C7-70A31D9BB285}" dt="2024-07-12T18:39:59.904" v="9" actId="2696"/>
        <pc:sldMkLst>
          <pc:docMk/>
          <pc:sldMk cId="478409582" sldId="300"/>
        </pc:sldMkLst>
      </pc:sldChg>
      <pc:sldChg chg="modSp mod">
        <pc:chgData name="Mark Reinhardt" userId="9d033723-a92b-4341-8a12-0f7a8e92a5cb" providerId="ADAL" clId="{358FE59F-559B-418D-95C7-70A31D9BB285}" dt="2024-07-15T15:32:55.411" v="88" actId="6549"/>
        <pc:sldMkLst>
          <pc:docMk/>
          <pc:sldMk cId="2746457781" sldId="307"/>
        </pc:sldMkLst>
        <pc:spChg chg="mod">
          <ac:chgData name="Mark Reinhardt" userId="9d033723-a92b-4341-8a12-0f7a8e92a5cb" providerId="ADAL" clId="{358FE59F-559B-418D-95C7-70A31D9BB285}" dt="2024-07-15T15:32:55.411" v="88" actId="6549"/>
          <ac:spMkLst>
            <pc:docMk/>
            <pc:sldMk cId="2746457781" sldId="307"/>
            <ac:spMk id="6" creationId="{00000000-0000-0000-0000-000000000000}"/>
          </ac:spMkLst>
        </pc:spChg>
      </pc:sldChg>
      <pc:sldChg chg="modSp del mod">
        <pc:chgData name="Mark Reinhardt" userId="9d033723-a92b-4341-8a12-0f7a8e92a5cb" providerId="ADAL" clId="{358FE59F-559B-418D-95C7-70A31D9BB285}" dt="2024-07-12T18:40:04.219" v="10" actId="2696"/>
        <pc:sldMkLst>
          <pc:docMk/>
          <pc:sldMk cId="3593446999" sldId="309"/>
        </pc:sldMkLst>
        <pc:spChg chg="mod">
          <ac:chgData name="Mark Reinhardt" userId="9d033723-a92b-4341-8a12-0f7a8e92a5cb" providerId="ADAL" clId="{358FE59F-559B-418D-95C7-70A31D9BB285}" dt="2024-07-12T18:35:00.020" v="2" actId="20577"/>
          <ac:spMkLst>
            <pc:docMk/>
            <pc:sldMk cId="3593446999" sldId="309"/>
            <ac:spMk id="2" creationId="{00000000-0000-0000-0000-000000000000}"/>
          </ac:spMkLst>
        </pc:spChg>
        <pc:spChg chg="mod">
          <ac:chgData name="Mark Reinhardt" userId="9d033723-a92b-4341-8a12-0f7a8e92a5cb" providerId="ADAL" clId="{358FE59F-559B-418D-95C7-70A31D9BB285}" dt="2024-07-12T18:34:45.547" v="0" actId="20577"/>
          <ac:spMkLst>
            <pc:docMk/>
            <pc:sldMk cId="3593446999" sldId="309"/>
            <ac:spMk id="9" creationId="{00000000-0000-0000-0000-000000000000}"/>
          </ac:spMkLst>
        </pc:spChg>
      </pc:sldChg>
      <pc:sldChg chg="modSp mod">
        <pc:chgData name="Mark Reinhardt" userId="9d033723-a92b-4341-8a12-0f7a8e92a5cb" providerId="ADAL" clId="{358FE59F-559B-418D-95C7-70A31D9BB285}" dt="2024-07-15T15:52:50.044" v="404" actId="20577"/>
        <pc:sldMkLst>
          <pc:docMk/>
          <pc:sldMk cId="1367973734" sldId="311"/>
        </pc:sldMkLst>
        <pc:spChg chg="mod">
          <ac:chgData name="Mark Reinhardt" userId="9d033723-a92b-4341-8a12-0f7a8e92a5cb" providerId="ADAL" clId="{358FE59F-559B-418D-95C7-70A31D9BB285}" dt="2024-07-15T15:52:50.044" v="404" actId="20577"/>
          <ac:spMkLst>
            <pc:docMk/>
            <pc:sldMk cId="1367973734" sldId="311"/>
            <ac:spMk id="3" creationId="{00000000-0000-0000-0000-000000000000}"/>
          </ac:spMkLst>
        </pc:spChg>
      </pc:sldChg>
      <pc:sldChg chg="modSp mod">
        <pc:chgData name="Mark Reinhardt" userId="9d033723-a92b-4341-8a12-0f7a8e92a5cb" providerId="ADAL" clId="{358FE59F-559B-418D-95C7-70A31D9BB285}" dt="2024-07-15T15:34:10.123" v="100" actId="6549"/>
        <pc:sldMkLst>
          <pc:docMk/>
          <pc:sldMk cId="146943335" sldId="312"/>
        </pc:sldMkLst>
        <pc:spChg chg="mod">
          <ac:chgData name="Mark Reinhardt" userId="9d033723-a92b-4341-8a12-0f7a8e92a5cb" providerId="ADAL" clId="{358FE59F-559B-418D-95C7-70A31D9BB285}" dt="2024-07-15T15:34:10.123" v="100" actId="6549"/>
          <ac:spMkLst>
            <pc:docMk/>
            <pc:sldMk cId="146943335" sldId="312"/>
            <ac:spMk id="3" creationId="{00000000-0000-0000-0000-000000000000}"/>
          </ac:spMkLst>
        </pc:spChg>
      </pc:sldChg>
      <pc:sldChg chg="addSp delSp modSp mod">
        <pc:chgData name="Mark Reinhardt" userId="9d033723-a92b-4341-8a12-0f7a8e92a5cb" providerId="ADAL" clId="{358FE59F-559B-418D-95C7-70A31D9BB285}" dt="2024-07-15T15:52:36.948" v="390" actId="1076"/>
        <pc:sldMkLst>
          <pc:docMk/>
          <pc:sldMk cId="2703879763" sldId="315"/>
        </pc:sldMkLst>
        <pc:spChg chg="del">
          <ac:chgData name="Mark Reinhardt" userId="9d033723-a92b-4341-8a12-0f7a8e92a5cb" providerId="ADAL" clId="{358FE59F-559B-418D-95C7-70A31D9BB285}" dt="2024-07-12T18:38:47.298" v="3" actId="21"/>
          <ac:spMkLst>
            <pc:docMk/>
            <pc:sldMk cId="2703879763" sldId="315"/>
            <ac:spMk id="4" creationId="{00000000-0000-0000-0000-000000000000}"/>
          </ac:spMkLst>
        </pc:spChg>
        <pc:spChg chg="add del mod">
          <ac:chgData name="Mark Reinhardt" userId="9d033723-a92b-4341-8a12-0f7a8e92a5cb" providerId="ADAL" clId="{358FE59F-559B-418D-95C7-70A31D9BB285}" dt="2024-07-12T18:38:52.460" v="4" actId="21"/>
          <ac:spMkLst>
            <pc:docMk/>
            <pc:sldMk cId="2703879763" sldId="315"/>
            <ac:spMk id="5" creationId="{D5BDC353-48B8-28B1-5B50-FE8A8DD115B3}"/>
          </ac:spMkLst>
        </pc:spChg>
        <pc:spChg chg="mod">
          <ac:chgData name="Mark Reinhardt" userId="9d033723-a92b-4341-8a12-0f7a8e92a5cb" providerId="ADAL" clId="{358FE59F-559B-418D-95C7-70A31D9BB285}" dt="2024-07-12T18:45:34.048" v="70" actId="115"/>
          <ac:spMkLst>
            <pc:docMk/>
            <pc:sldMk cId="2703879763" sldId="315"/>
            <ac:spMk id="8" creationId="{00000000-0000-0000-0000-000000000000}"/>
          </ac:spMkLst>
        </pc:spChg>
        <pc:picChg chg="mod">
          <ac:chgData name="Mark Reinhardt" userId="9d033723-a92b-4341-8a12-0f7a8e92a5cb" providerId="ADAL" clId="{358FE59F-559B-418D-95C7-70A31D9BB285}" dt="2024-07-15T15:52:36.948" v="390" actId="1076"/>
          <ac:picMkLst>
            <pc:docMk/>
            <pc:sldMk cId="2703879763" sldId="315"/>
            <ac:picMk id="2" creationId="{00000000-0000-0000-0000-000000000000}"/>
          </ac:picMkLst>
        </pc:picChg>
      </pc:sldChg>
      <pc:sldChg chg="delSp modSp mod">
        <pc:chgData name="Mark Reinhardt" userId="9d033723-a92b-4341-8a12-0f7a8e92a5cb" providerId="ADAL" clId="{358FE59F-559B-418D-95C7-70A31D9BB285}" dt="2024-07-15T22:03:59.128" v="447" actId="1076"/>
        <pc:sldMkLst>
          <pc:docMk/>
          <pc:sldMk cId="3007992567" sldId="321"/>
        </pc:sldMkLst>
        <pc:spChg chg="mod">
          <ac:chgData name="Mark Reinhardt" userId="9d033723-a92b-4341-8a12-0f7a8e92a5cb" providerId="ADAL" clId="{358FE59F-559B-418D-95C7-70A31D9BB285}" dt="2024-07-15T15:52:11.863" v="386" actId="1076"/>
          <ac:spMkLst>
            <pc:docMk/>
            <pc:sldMk cId="3007992567" sldId="321"/>
            <ac:spMk id="4" creationId="{00000000-0000-0000-0000-000000000000}"/>
          </ac:spMkLst>
        </pc:spChg>
        <pc:spChg chg="mod">
          <ac:chgData name="Mark Reinhardt" userId="9d033723-a92b-4341-8a12-0f7a8e92a5cb" providerId="ADAL" clId="{358FE59F-559B-418D-95C7-70A31D9BB285}" dt="2024-07-15T22:03:59.128" v="447" actId="1076"/>
          <ac:spMkLst>
            <pc:docMk/>
            <pc:sldMk cId="3007992567" sldId="321"/>
            <ac:spMk id="6" creationId="{00000000-0000-0000-0000-000000000000}"/>
          </ac:spMkLst>
        </pc:spChg>
        <pc:spChg chg="mod">
          <ac:chgData name="Mark Reinhardt" userId="9d033723-a92b-4341-8a12-0f7a8e92a5cb" providerId="ADAL" clId="{358FE59F-559B-418D-95C7-70A31D9BB285}" dt="2024-07-15T15:52:19.470" v="389" actId="1076"/>
          <ac:spMkLst>
            <pc:docMk/>
            <pc:sldMk cId="3007992567" sldId="321"/>
            <ac:spMk id="8" creationId="{00000000-0000-0000-0000-000000000000}"/>
          </ac:spMkLst>
        </pc:spChg>
        <pc:spChg chg="del">
          <ac:chgData name="Mark Reinhardt" userId="9d033723-a92b-4341-8a12-0f7a8e92a5cb" providerId="ADAL" clId="{358FE59F-559B-418D-95C7-70A31D9BB285}" dt="2024-07-12T18:40:12.982" v="11" actId="21"/>
          <ac:spMkLst>
            <pc:docMk/>
            <pc:sldMk cId="3007992567" sldId="321"/>
            <ac:spMk id="9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4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690BC0-379E-4042-8BDB-039A66C2DC69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4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B48F3C-EE8E-4397-9A69-312B4379B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06626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8828" tIns="49414" rIns="98828" bIns="494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694" y="4415452"/>
            <a:ext cx="5609015" cy="4184399"/>
          </a:xfrm>
          <a:prstGeom prst="rect">
            <a:avLst/>
          </a:prstGeom>
        </p:spPr>
        <p:txBody>
          <a:bodyPr vert="horz" lIns="98828" tIns="49414" rIns="98828" bIns="49414" rtlCol="0"/>
          <a:lstStyle/>
          <a:p>
            <a:pPr lvl="0"/>
            <a:r>
              <a:rPr lang="en-US" dirty="0"/>
              <a:t>	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829202"/>
            <a:ext cx="3037493" cy="465500"/>
          </a:xfrm>
          <a:prstGeom prst="rect">
            <a:avLst/>
          </a:prstGeom>
        </p:spPr>
        <p:txBody>
          <a:bodyPr vert="horz" lIns="98828" tIns="49414" rIns="98828" bIns="4941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1172" y="8829202"/>
            <a:ext cx="3037493" cy="465500"/>
          </a:xfrm>
          <a:prstGeom prst="rect">
            <a:avLst/>
          </a:prstGeom>
        </p:spPr>
        <p:txBody>
          <a:bodyPr vert="horz" lIns="98828" tIns="49414" rIns="98828" bIns="49414" rtlCol="0" anchor="b"/>
          <a:lstStyle>
            <a:lvl1pPr algn="r">
              <a:defRPr sz="1300"/>
            </a:lvl1pPr>
          </a:lstStyle>
          <a:p>
            <a:fld id="{5F29FF5A-0063-493F-8BC5-A81466B2D2A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18028" y="4729747"/>
            <a:ext cx="509088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918028" y="5055937"/>
            <a:ext cx="509088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918028" y="5382126"/>
            <a:ext cx="509088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918028" y="5708316"/>
            <a:ext cx="509088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918028" y="6034505"/>
            <a:ext cx="509088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918028" y="6360695"/>
            <a:ext cx="509088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918028" y="6686884"/>
            <a:ext cx="509088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918028" y="7013074"/>
            <a:ext cx="509088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918028" y="7339263"/>
            <a:ext cx="509088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918028" y="7665453"/>
            <a:ext cx="509088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918028" y="7991642"/>
            <a:ext cx="509088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918028" y="8317832"/>
            <a:ext cx="509088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696463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F29FF5A-0063-493F-8BC5-A81466B2D2A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3692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F29FF5A-0063-493F-8BC5-A81466B2D2A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3393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F29FF5A-0063-493F-8BC5-A81466B2D2A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4726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F29FF5A-0063-493F-8BC5-A81466B2D2A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7519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F29FF5A-0063-493F-8BC5-A81466B2D2A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309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F29FF5A-0063-493F-8BC5-A81466B2D2A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7334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F29FF5A-0063-493F-8BC5-A81466B2D2A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1710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F29FF5A-0063-493F-8BC5-A81466B2D2A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6292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F29FF5A-0063-493F-8BC5-A81466B2D2A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1486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F29FF5A-0063-493F-8BC5-A81466B2D2A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8568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F29FF5A-0063-493F-8BC5-A81466B2D2A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7334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29FF5A-0063-493F-8BC5-A81466B2D2A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862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29FF5A-0063-493F-8BC5-A81466B2D2A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9547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F29FF5A-0063-493F-8BC5-A81466B2D2A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3147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F29FF5A-0063-493F-8BC5-A81466B2D2A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14861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47218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4842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F29FF5A-0063-493F-8BC5-A81466B2D2A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022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F29FF5A-0063-493F-8BC5-A81466B2D2A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4070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F29FF5A-0063-493F-8BC5-A81466B2D2A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829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F29FF5A-0063-493F-8BC5-A81466B2D2A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0036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F29FF5A-0063-493F-8BC5-A81466B2D2A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4721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F29FF5A-0063-493F-8BC5-A81466B2D2A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6674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F29FF5A-0063-493F-8BC5-A81466B2D2A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814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8" name="Picture 2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184517"/>
            <a:ext cx="5049846" cy="3385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</p:pic>
      <p:sp>
        <p:nvSpPr>
          <p:cNvPr id="5" name="Rectangle 3"/>
          <p:cNvSpPr>
            <a:spLocks noChangeArrowheads="1"/>
          </p:cNvSpPr>
          <p:nvPr userDrawn="1"/>
        </p:nvSpPr>
        <p:spPr bwMode="auto">
          <a:xfrm>
            <a:off x="4648201" y="0"/>
            <a:ext cx="4495800" cy="685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Freeform 3"/>
          <p:cNvSpPr>
            <a:spLocks/>
          </p:cNvSpPr>
          <p:nvPr userDrawn="1"/>
        </p:nvSpPr>
        <p:spPr bwMode="auto">
          <a:xfrm>
            <a:off x="0" y="5311588"/>
            <a:ext cx="9144000" cy="1546412"/>
          </a:xfrm>
          <a:custGeom>
            <a:avLst/>
            <a:gdLst>
              <a:gd name="T0" fmla="*/ 2448 w 2448"/>
              <a:gd name="T1" fmla="*/ 474 h 474"/>
              <a:gd name="T2" fmla="*/ 2448 w 2448"/>
              <a:gd name="T3" fmla="*/ 114 h 474"/>
              <a:gd name="T4" fmla="*/ 2411 w 2448"/>
              <a:gd name="T5" fmla="*/ 114 h 474"/>
              <a:gd name="T6" fmla="*/ 2203 w 2448"/>
              <a:gd name="T7" fmla="*/ 90 h 474"/>
              <a:gd name="T8" fmla="*/ 1860 w 2448"/>
              <a:gd name="T9" fmla="*/ 59 h 474"/>
              <a:gd name="T10" fmla="*/ 1596 w 2448"/>
              <a:gd name="T11" fmla="*/ 114 h 474"/>
              <a:gd name="T12" fmla="*/ 0 w 2448"/>
              <a:gd name="T13" fmla="*/ 114 h 474"/>
              <a:gd name="T14" fmla="*/ 0 w 2448"/>
              <a:gd name="T15" fmla="*/ 474 h 474"/>
              <a:gd name="T16" fmla="*/ 2448 w 2448"/>
              <a:gd name="T17" fmla="*/ 474 h 4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448" h="474">
                <a:moveTo>
                  <a:pt x="2448" y="474"/>
                </a:moveTo>
                <a:cubicBezTo>
                  <a:pt x="2448" y="114"/>
                  <a:pt x="2448" y="114"/>
                  <a:pt x="2448" y="114"/>
                </a:cubicBezTo>
                <a:cubicBezTo>
                  <a:pt x="2411" y="114"/>
                  <a:pt x="2411" y="114"/>
                  <a:pt x="2411" y="114"/>
                </a:cubicBezTo>
                <a:cubicBezTo>
                  <a:pt x="2387" y="89"/>
                  <a:pt x="2307" y="69"/>
                  <a:pt x="2203" y="90"/>
                </a:cubicBezTo>
                <a:cubicBezTo>
                  <a:pt x="2191" y="39"/>
                  <a:pt x="2046" y="0"/>
                  <a:pt x="1860" y="59"/>
                </a:cubicBezTo>
                <a:cubicBezTo>
                  <a:pt x="1757" y="92"/>
                  <a:pt x="1665" y="107"/>
                  <a:pt x="1596" y="114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474"/>
                  <a:pt x="0" y="474"/>
                  <a:pt x="0" y="474"/>
                </a:cubicBezTo>
                <a:lnTo>
                  <a:pt x="2448" y="474"/>
                </a:lnTo>
                <a:close/>
              </a:path>
            </a:pathLst>
          </a:custGeom>
          <a:solidFill>
            <a:srgbClr val="FFFFF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21212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C868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81600" y="1370195"/>
            <a:ext cx="3516336" cy="1402502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4000" b="1" cap="all"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838282"/>
            <a:ext cx="2606040" cy="8686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1200F-6498-4701-B849-47D33F7C2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048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1200F-6498-4701-B849-47D33F7C2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1599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1200F-6498-4701-B849-47D33F7C2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9928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1200F-6498-4701-B849-47D33F7C2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3988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1200F-6498-4701-B849-47D33F7C2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084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ith Tex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ChangeArrowheads="1"/>
          </p:cNvSpPr>
          <p:nvPr userDrawn="1"/>
        </p:nvSpPr>
        <p:spPr bwMode="auto">
          <a:xfrm>
            <a:off x="0" y="1752600"/>
            <a:ext cx="9143999" cy="51053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Rectangle 2"/>
          <p:cNvSpPr>
            <a:spLocks noChangeArrowheads="1"/>
          </p:cNvSpPr>
          <p:nvPr userDrawn="1"/>
        </p:nvSpPr>
        <p:spPr bwMode="auto">
          <a:xfrm>
            <a:off x="0" y="0"/>
            <a:ext cx="9143999" cy="1904999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9259" y="424459"/>
            <a:ext cx="4271754" cy="1023341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36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Content Page with Text and Photo</a:t>
            </a:r>
          </a:p>
        </p:txBody>
      </p:sp>
      <p:sp>
        <p:nvSpPr>
          <p:cNvPr id="5" name="Freeform 3"/>
          <p:cNvSpPr>
            <a:spLocks/>
          </p:cNvSpPr>
          <p:nvPr userDrawn="1"/>
        </p:nvSpPr>
        <p:spPr bwMode="auto">
          <a:xfrm>
            <a:off x="-4483" y="5246594"/>
            <a:ext cx="9144000" cy="1546412"/>
          </a:xfrm>
          <a:custGeom>
            <a:avLst/>
            <a:gdLst>
              <a:gd name="T0" fmla="*/ 2448 w 2448"/>
              <a:gd name="T1" fmla="*/ 474 h 474"/>
              <a:gd name="T2" fmla="*/ 2448 w 2448"/>
              <a:gd name="T3" fmla="*/ 114 h 474"/>
              <a:gd name="T4" fmla="*/ 2411 w 2448"/>
              <a:gd name="T5" fmla="*/ 114 h 474"/>
              <a:gd name="T6" fmla="*/ 2203 w 2448"/>
              <a:gd name="T7" fmla="*/ 90 h 474"/>
              <a:gd name="T8" fmla="*/ 1860 w 2448"/>
              <a:gd name="T9" fmla="*/ 59 h 474"/>
              <a:gd name="T10" fmla="*/ 1596 w 2448"/>
              <a:gd name="T11" fmla="*/ 114 h 474"/>
              <a:gd name="T12" fmla="*/ 0 w 2448"/>
              <a:gd name="T13" fmla="*/ 114 h 474"/>
              <a:gd name="T14" fmla="*/ 0 w 2448"/>
              <a:gd name="T15" fmla="*/ 474 h 474"/>
              <a:gd name="T16" fmla="*/ 2448 w 2448"/>
              <a:gd name="T17" fmla="*/ 474 h 4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448" h="474">
                <a:moveTo>
                  <a:pt x="2448" y="474"/>
                </a:moveTo>
                <a:cubicBezTo>
                  <a:pt x="2448" y="114"/>
                  <a:pt x="2448" y="114"/>
                  <a:pt x="2448" y="114"/>
                </a:cubicBezTo>
                <a:cubicBezTo>
                  <a:pt x="2411" y="114"/>
                  <a:pt x="2411" y="114"/>
                  <a:pt x="2411" y="114"/>
                </a:cubicBezTo>
                <a:cubicBezTo>
                  <a:pt x="2387" y="89"/>
                  <a:pt x="2307" y="69"/>
                  <a:pt x="2203" y="90"/>
                </a:cubicBezTo>
                <a:cubicBezTo>
                  <a:pt x="2191" y="39"/>
                  <a:pt x="2046" y="0"/>
                  <a:pt x="1860" y="59"/>
                </a:cubicBezTo>
                <a:cubicBezTo>
                  <a:pt x="1757" y="92"/>
                  <a:pt x="1665" y="107"/>
                  <a:pt x="1596" y="114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474"/>
                  <a:pt x="0" y="474"/>
                  <a:pt x="0" y="474"/>
                </a:cubicBezTo>
                <a:lnTo>
                  <a:pt x="2448" y="474"/>
                </a:lnTo>
                <a:close/>
              </a:path>
            </a:pathLst>
          </a:custGeom>
          <a:solidFill>
            <a:srgbClr val="FFFFF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21212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C868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9259" y="2133600"/>
            <a:ext cx="4299941" cy="335280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sz="2000">
                <a:solidFill>
                  <a:schemeClr val="tx2"/>
                </a:solidFill>
                <a:latin typeface="+mn-lt"/>
              </a:defRPr>
            </a:lvl1pPr>
            <a:lvl2pPr>
              <a:buFontTx/>
              <a:buNone/>
              <a:defRPr sz="2400">
                <a:solidFill>
                  <a:schemeClr val="bg1"/>
                </a:solidFill>
              </a:defRPr>
            </a:lvl2pPr>
            <a:lvl3pPr>
              <a:buFontTx/>
              <a:buNone/>
              <a:defRPr sz="2000">
                <a:solidFill>
                  <a:schemeClr val="bg1"/>
                </a:solidFill>
              </a:defRPr>
            </a:lvl3pPr>
            <a:lvl4pPr>
              <a:buFontTx/>
              <a:buNone/>
              <a:defRPr sz="1800">
                <a:solidFill>
                  <a:schemeClr val="bg1"/>
                </a:solidFill>
              </a:defRPr>
            </a:lvl4pPr>
            <a:lvl5pPr>
              <a:buFontTx/>
              <a:buNone/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0"/>
          </p:nvPr>
        </p:nvSpPr>
        <p:spPr>
          <a:xfrm>
            <a:off x="5486400" y="2133600"/>
            <a:ext cx="3124200" cy="33528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00800" y="5750190"/>
            <a:ext cx="2603500" cy="867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ith Text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"/>
          <p:cNvSpPr>
            <a:spLocks noChangeArrowheads="1"/>
          </p:cNvSpPr>
          <p:nvPr userDrawn="1"/>
        </p:nvSpPr>
        <p:spPr bwMode="auto">
          <a:xfrm>
            <a:off x="0" y="7256"/>
            <a:ext cx="9143999" cy="685074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Freeform 3"/>
          <p:cNvSpPr>
            <a:spLocks/>
          </p:cNvSpPr>
          <p:nvPr userDrawn="1"/>
        </p:nvSpPr>
        <p:spPr bwMode="auto">
          <a:xfrm>
            <a:off x="0" y="5311588"/>
            <a:ext cx="9144000" cy="1546412"/>
          </a:xfrm>
          <a:custGeom>
            <a:avLst/>
            <a:gdLst>
              <a:gd name="T0" fmla="*/ 2448 w 2448"/>
              <a:gd name="T1" fmla="*/ 474 h 474"/>
              <a:gd name="T2" fmla="*/ 2448 w 2448"/>
              <a:gd name="T3" fmla="*/ 114 h 474"/>
              <a:gd name="T4" fmla="*/ 2411 w 2448"/>
              <a:gd name="T5" fmla="*/ 114 h 474"/>
              <a:gd name="T6" fmla="*/ 2203 w 2448"/>
              <a:gd name="T7" fmla="*/ 90 h 474"/>
              <a:gd name="T8" fmla="*/ 1860 w 2448"/>
              <a:gd name="T9" fmla="*/ 59 h 474"/>
              <a:gd name="T10" fmla="*/ 1596 w 2448"/>
              <a:gd name="T11" fmla="*/ 114 h 474"/>
              <a:gd name="T12" fmla="*/ 0 w 2448"/>
              <a:gd name="T13" fmla="*/ 114 h 474"/>
              <a:gd name="T14" fmla="*/ 0 w 2448"/>
              <a:gd name="T15" fmla="*/ 474 h 474"/>
              <a:gd name="T16" fmla="*/ 2448 w 2448"/>
              <a:gd name="T17" fmla="*/ 474 h 4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448" h="474">
                <a:moveTo>
                  <a:pt x="2448" y="474"/>
                </a:moveTo>
                <a:cubicBezTo>
                  <a:pt x="2448" y="114"/>
                  <a:pt x="2448" y="114"/>
                  <a:pt x="2448" y="114"/>
                </a:cubicBezTo>
                <a:cubicBezTo>
                  <a:pt x="2411" y="114"/>
                  <a:pt x="2411" y="114"/>
                  <a:pt x="2411" y="114"/>
                </a:cubicBezTo>
                <a:cubicBezTo>
                  <a:pt x="2387" y="89"/>
                  <a:pt x="2307" y="69"/>
                  <a:pt x="2203" y="90"/>
                </a:cubicBezTo>
                <a:cubicBezTo>
                  <a:pt x="2191" y="39"/>
                  <a:pt x="2046" y="0"/>
                  <a:pt x="1860" y="59"/>
                </a:cubicBezTo>
                <a:cubicBezTo>
                  <a:pt x="1757" y="92"/>
                  <a:pt x="1665" y="107"/>
                  <a:pt x="1596" y="114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474"/>
                  <a:pt x="0" y="474"/>
                  <a:pt x="0" y="474"/>
                </a:cubicBezTo>
                <a:lnTo>
                  <a:pt x="2448" y="474"/>
                </a:lnTo>
                <a:close/>
              </a:path>
            </a:pathLst>
          </a:custGeom>
          <a:solidFill>
            <a:srgbClr val="FFFFF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21212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C868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9259" y="1905000"/>
            <a:ext cx="7957541" cy="3581400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729258" y="457200"/>
            <a:ext cx="4271755" cy="990600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3600" b="1" cap="all" baseline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Content Page with Text and Table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48400" y="5826390"/>
            <a:ext cx="2603500" cy="867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1200F-6498-4701-B849-47D33F7C2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525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1200F-6498-4701-B849-47D33F7C2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712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1200F-6498-4701-B849-47D33F7C2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197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1200F-6498-4701-B849-47D33F7C2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097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1200F-6498-4701-B849-47D33F7C2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126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1200F-6498-4701-B849-47D33F7C2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146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 userDrawn="1"/>
        </p:nvSpPr>
        <p:spPr bwMode="auto">
          <a:xfrm>
            <a:off x="0" y="7256"/>
            <a:ext cx="9143999" cy="685074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Freeform 3"/>
          <p:cNvSpPr>
            <a:spLocks/>
          </p:cNvSpPr>
          <p:nvPr userDrawn="1"/>
        </p:nvSpPr>
        <p:spPr bwMode="auto">
          <a:xfrm>
            <a:off x="0" y="5311588"/>
            <a:ext cx="9144000" cy="1546412"/>
          </a:xfrm>
          <a:custGeom>
            <a:avLst/>
            <a:gdLst>
              <a:gd name="T0" fmla="*/ 2448 w 2448"/>
              <a:gd name="T1" fmla="*/ 474 h 474"/>
              <a:gd name="T2" fmla="*/ 2448 w 2448"/>
              <a:gd name="T3" fmla="*/ 114 h 474"/>
              <a:gd name="T4" fmla="*/ 2411 w 2448"/>
              <a:gd name="T5" fmla="*/ 114 h 474"/>
              <a:gd name="T6" fmla="*/ 2203 w 2448"/>
              <a:gd name="T7" fmla="*/ 90 h 474"/>
              <a:gd name="T8" fmla="*/ 1860 w 2448"/>
              <a:gd name="T9" fmla="*/ 59 h 474"/>
              <a:gd name="T10" fmla="*/ 1596 w 2448"/>
              <a:gd name="T11" fmla="*/ 114 h 474"/>
              <a:gd name="T12" fmla="*/ 0 w 2448"/>
              <a:gd name="T13" fmla="*/ 114 h 474"/>
              <a:gd name="T14" fmla="*/ 0 w 2448"/>
              <a:gd name="T15" fmla="*/ 474 h 474"/>
              <a:gd name="T16" fmla="*/ 2448 w 2448"/>
              <a:gd name="T17" fmla="*/ 474 h 4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448" h="474">
                <a:moveTo>
                  <a:pt x="2448" y="474"/>
                </a:moveTo>
                <a:cubicBezTo>
                  <a:pt x="2448" y="114"/>
                  <a:pt x="2448" y="114"/>
                  <a:pt x="2448" y="114"/>
                </a:cubicBezTo>
                <a:cubicBezTo>
                  <a:pt x="2411" y="114"/>
                  <a:pt x="2411" y="114"/>
                  <a:pt x="2411" y="114"/>
                </a:cubicBezTo>
                <a:cubicBezTo>
                  <a:pt x="2387" y="89"/>
                  <a:pt x="2307" y="69"/>
                  <a:pt x="2203" y="90"/>
                </a:cubicBezTo>
                <a:cubicBezTo>
                  <a:pt x="2191" y="39"/>
                  <a:pt x="2046" y="0"/>
                  <a:pt x="1860" y="59"/>
                </a:cubicBezTo>
                <a:cubicBezTo>
                  <a:pt x="1757" y="92"/>
                  <a:pt x="1665" y="107"/>
                  <a:pt x="1596" y="114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474"/>
                  <a:pt x="0" y="474"/>
                  <a:pt x="0" y="474"/>
                </a:cubicBezTo>
                <a:lnTo>
                  <a:pt x="2448" y="474"/>
                </a:lnTo>
                <a:close/>
              </a:path>
            </a:pathLst>
          </a:custGeom>
          <a:solidFill>
            <a:srgbClr val="FFFFF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21212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C868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9260" y="457199"/>
            <a:ext cx="4199734" cy="10123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Content Page with </a:t>
            </a:r>
            <a:br>
              <a:rPr lang="en-US" dirty="0"/>
            </a:br>
            <a:r>
              <a:rPr lang="en-US" dirty="0"/>
              <a:t>Text and Photo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259" y="1905000"/>
            <a:ext cx="7957541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48400" y="5835451"/>
            <a:ext cx="2603500" cy="867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BDEBA-879F-4423-A9A4-8CF8984C402A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9" r:id="rId2"/>
    <p:sldLayoutId id="2147483717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 cap="all" baseline="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01200F-6498-4701-B849-47D33F7C2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330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11IcRNrVSs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contact@rehberglaw.com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hyperlink" Target="http://www.rehberglaw.com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ctrTitle"/>
          </p:nvPr>
        </p:nvSpPr>
        <p:spPr>
          <a:xfrm>
            <a:off x="5067300" y="1066800"/>
            <a:ext cx="3886200" cy="3429000"/>
          </a:xfrm>
        </p:spPr>
        <p:txBody>
          <a:bodyPr/>
          <a:lstStyle/>
          <a:p>
            <a:pPr algn="ctr"/>
            <a:r>
              <a:rPr lang="en-US" sz="3600" dirty="0"/>
              <a:t>Estate Planning:</a:t>
            </a:r>
            <a:br>
              <a:rPr lang="en-US" sz="3600" dirty="0"/>
            </a:br>
            <a:br>
              <a:rPr lang="en-US" sz="3600" dirty="0"/>
            </a:br>
            <a:r>
              <a:rPr lang="en-US" sz="3600" dirty="0"/>
              <a:t>TOOLS, TIPS, </a:t>
            </a:r>
            <a:br>
              <a:rPr lang="en-US" sz="3600" dirty="0"/>
            </a:br>
            <a:r>
              <a:rPr lang="en-US" sz="3600" dirty="0" err="1"/>
              <a:t>TrICKS</a:t>
            </a:r>
            <a:r>
              <a:rPr lang="en-US" sz="3600" dirty="0"/>
              <a:t>, AND TRAPS</a:t>
            </a:r>
            <a:br>
              <a:rPr lang="en-US" sz="3600" dirty="0"/>
            </a:br>
            <a:br>
              <a:rPr lang="en-US" sz="3600" dirty="0"/>
            </a:br>
            <a:endParaRPr lang="en-US" sz="3600" dirty="0"/>
          </a:p>
        </p:txBody>
      </p:sp>
      <p:sp>
        <p:nvSpPr>
          <p:cNvPr id="13" name="TextBox 12"/>
          <p:cNvSpPr txBox="1"/>
          <p:nvPr/>
        </p:nvSpPr>
        <p:spPr>
          <a:xfrm>
            <a:off x="5257800" y="4205652"/>
            <a:ext cx="350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Mark Reinhardt, Attorney</a:t>
            </a:r>
          </a:p>
          <a:p>
            <a:r>
              <a:rPr lang="en-US" sz="2000" dirty="0"/>
              <a:t>Rehberg Law Group, PLLC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258" y="424459"/>
            <a:ext cx="8033742" cy="1023341"/>
          </a:xfrm>
        </p:spPr>
        <p:txBody>
          <a:bodyPr>
            <a:normAutofit fontScale="90000"/>
          </a:bodyPr>
          <a:lstStyle/>
          <a:p>
            <a:r>
              <a:rPr lang="en-US" dirty="0"/>
              <a:t>Option #3 : Community Property Agreements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9259" y="1981200"/>
            <a:ext cx="7957541" cy="4038600"/>
          </a:xfrm>
        </p:spPr>
        <p:txBody>
          <a:bodyPr>
            <a:normAutofit fontScale="77500" lnSpcReduction="20000"/>
          </a:bodyPr>
          <a:lstStyle/>
          <a:p>
            <a:pPr lvl="0">
              <a:spcBef>
                <a:spcPct val="20000"/>
              </a:spcBef>
            </a:pPr>
            <a:r>
              <a:rPr lang="en-US" sz="3100" dirty="0">
                <a:solidFill>
                  <a:prstClr val="black"/>
                </a:solidFill>
              </a:rPr>
              <a:t>A CPA is a contract between spouses giving all of the assets to survivor when the first one dies.</a:t>
            </a:r>
          </a:p>
          <a:p>
            <a:pPr marL="914400" lvl="1" indent="-457200">
              <a:lnSpc>
                <a:spcPct val="17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n-US" sz="2600" dirty="0">
                <a:solidFill>
                  <a:prstClr val="black"/>
                </a:solidFill>
              </a:rPr>
              <a:t>Eliminates probate on the first death: SIMPLE!</a:t>
            </a:r>
            <a:endParaRPr lang="en-US" sz="1700" dirty="0">
              <a:solidFill>
                <a:prstClr val="black"/>
              </a:solidFill>
            </a:endParaRPr>
          </a:p>
          <a:p>
            <a:pPr marL="914400" lvl="1" indent="-457200">
              <a:lnSpc>
                <a:spcPct val="170000"/>
              </a:lnSpc>
              <a:buFont typeface="Arial" pitchFamily="34" charset="0"/>
              <a:buChar char="•"/>
            </a:pPr>
            <a:r>
              <a:rPr lang="en-US" sz="2600" dirty="0">
                <a:solidFill>
                  <a:prstClr val="black"/>
                </a:solidFill>
              </a:rPr>
              <a:t>You still need a Will</a:t>
            </a:r>
          </a:p>
          <a:p>
            <a:pPr marL="914400" lvl="1" indent="-457200">
              <a:lnSpc>
                <a:spcPct val="170000"/>
              </a:lnSpc>
              <a:buFont typeface="Arial" pitchFamily="34" charset="0"/>
              <a:buChar char="•"/>
            </a:pPr>
            <a:r>
              <a:rPr lang="en-US" sz="2600" dirty="0">
                <a:solidFill>
                  <a:prstClr val="black"/>
                </a:solidFill>
              </a:rPr>
              <a:t>Washington CPA valid in Washington only</a:t>
            </a:r>
          </a:p>
          <a:p>
            <a:pPr marL="914400" lvl="1" indent="-457200">
              <a:lnSpc>
                <a:spcPct val="170000"/>
              </a:lnSpc>
              <a:buFont typeface="Arial" pitchFamily="34" charset="0"/>
              <a:buChar char="•"/>
            </a:pPr>
            <a:r>
              <a:rPr lang="en-US" sz="2600" dirty="0">
                <a:solidFill>
                  <a:prstClr val="black"/>
                </a:solidFill>
              </a:rPr>
              <a:t>Not appropriate if you don’t want all to go to the survivor</a:t>
            </a:r>
          </a:p>
          <a:p>
            <a:pPr marL="914400" lvl="1" indent="-457200">
              <a:lnSpc>
                <a:spcPct val="170000"/>
              </a:lnSpc>
              <a:buFont typeface="Arial" pitchFamily="34" charset="0"/>
              <a:buChar char="•"/>
            </a:pPr>
            <a:r>
              <a:rPr lang="en-US" sz="2600" dirty="0">
                <a:solidFill>
                  <a:prstClr val="black"/>
                </a:solidFill>
              </a:rPr>
              <a:t>Don’t do “I love you” Wills if your estate is over $2,000,000</a:t>
            </a:r>
          </a:p>
          <a:p>
            <a:pPr marL="914400" lvl="1" indent="-457200">
              <a:lnSpc>
                <a:spcPct val="170000"/>
              </a:lnSpc>
              <a:buFont typeface="Arial" pitchFamily="34" charset="0"/>
              <a:buChar char="•"/>
            </a:pPr>
            <a:endParaRPr lang="en-US" sz="2600" dirty="0">
              <a:solidFill>
                <a:prstClr val="black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5435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258" y="424459"/>
            <a:ext cx="5061941" cy="1023341"/>
          </a:xfrm>
        </p:spPr>
        <p:txBody>
          <a:bodyPr>
            <a:normAutofit/>
          </a:bodyPr>
          <a:lstStyle/>
          <a:p>
            <a:r>
              <a:rPr lang="en-US" dirty="0"/>
              <a:t>Option #4 : Wills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9259" y="1905000"/>
            <a:ext cx="5138141" cy="4267200"/>
          </a:xfrm>
        </p:spPr>
        <p:txBody>
          <a:bodyPr>
            <a:normAutofit fontScale="32500" lnSpcReduction="20000"/>
          </a:bodyPr>
          <a:lstStyle/>
          <a:p>
            <a:pPr marL="342900" lvl="0" indent="-342900">
              <a:lnSpc>
                <a:spcPct val="17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8000" dirty="0">
                <a:solidFill>
                  <a:prstClr val="black"/>
                </a:solidFill>
              </a:rPr>
              <a:t>Your Will determines who your beneficiaries are</a:t>
            </a:r>
          </a:p>
          <a:p>
            <a:pPr marL="342900" lvl="0" indent="-342900">
              <a:lnSpc>
                <a:spcPct val="17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8000" dirty="0">
                <a:solidFill>
                  <a:prstClr val="black"/>
                </a:solidFill>
              </a:rPr>
              <a:t>Wills avoid a mess but won’t avoid a probate!</a:t>
            </a:r>
          </a:p>
          <a:p>
            <a:pPr marL="342900" lvl="0" indent="-342900">
              <a:lnSpc>
                <a:spcPct val="17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8000" dirty="0">
                <a:solidFill>
                  <a:prstClr val="black"/>
                </a:solidFill>
              </a:rPr>
              <a:t>Wills won’t protect you if you become incapacitated</a:t>
            </a:r>
          </a:p>
          <a:p>
            <a:pPr>
              <a:lnSpc>
                <a:spcPct val="170000"/>
              </a:lnSpc>
            </a:pPr>
            <a:endParaRPr lang="en-US" sz="6000" dirty="0"/>
          </a:p>
        </p:txBody>
      </p:sp>
      <p:pic>
        <p:nvPicPr>
          <p:cNvPr id="5122" name="Picture 2" descr="C:\Users\Susie\AppData\Local\Microsoft\Windows\Temporary Internet Files\Content.IE5\KRWQUEEQ\MP900309202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3710" y="2438400"/>
            <a:ext cx="2635489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74690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258" y="424459"/>
            <a:ext cx="5061941" cy="1023341"/>
          </a:xfrm>
        </p:spPr>
        <p:txBody>
          <a:bodyPr>
            <a:normAutofit/>
          </a:bodyPr>
          <a:lstStyle/>
          <a:p>
            <a:r>
              <a:rPr lang="en-US" dirty="0"/>
              <a:t>WILLS AND Probate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9482" y="1981200"/>
            <a:ext cx="8186141" cy="990600"/>
          </a:xfr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  <a:spcBef>
                <a:spcPct val="20000"/>
              </a:spcBef>
            </a:pPr>
            <a:r>
              <a:rPr lang="en-US" sz="2800" dirty="0">
                <a:solidFill>
                  <a:prstClr val="black"/>
                </a:solidFill>
              </a:rPr>
              <a:t>Factors in judging whether you want to avoid probate:</a:t>
            </a:r>
          </a:p>
          <a:p>
            <a:pPr lvl="1">
              <a:buFont typeface="Arial" pitchFamily="34" charset="0"/>
              <a:buChar char="–"/>
            </a:pPr>
            <a:endParaRPr lang="en-US" sz="2600" dirty="0">
              <a:solidFill>
                <a:prstClr val="black"/>
              </a:solidFill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45634" y="3155575"/>
            <a:ext cx="3733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How well is your Will drafted?</a:t>
            </a:r>
          </a:p>
          <a:p>
            <a:pPr marL="800100" lvl="1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How complex are your assets?</a:t>
            </a:r>
          </a:p>
          <a:p>
            <a:pPr marL="800100" lvl="1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Where are the real property assets?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74623" y="3810000"/>
            <a:ext cx="41910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How large is your estate?</a:t>
            </a:r>
          </a:p>
          <a:p>
            <a:pPr marL="800100" lvl="1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Do you have stinky relatives?</a:t>
            </a:r>
          </a:p>
          <a:p>
            <a:pPr marL="800100" lvl="1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Who is the attorney?</a:t>
            </a:r>
          </a:p>
        </p:txBody>
      </p:sp>
      <p:pic>
        <p:nvPicPr>
          <p:cNvPr id="6146" name="Picture 2" descr="C:\Users\Susie\AppData\Local\Microsoft\Windows\Temporary Internet Files\Content.IE5\LNP8PL2T\MC900140627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540436"/>
            <a:ext cx="1545176" cy="1230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9433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258" y="424459"/>
            <a:ext cx="7652742" cy="1023341"/>
          </a:xfrm>
        </p:spPr>
        <p:txBody>
          <a:bodyPr>
            <a:noAutofit/>
          </a:bodyPr>
          <a:lstStyle/>
          <a:p>
            <a:r>
              <a:rPr lang="en-US" dirty="0"/>
              <a:t>Option #5 : Revocable Living Trusts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981200"/>
            <a:ext cx="8305800" cy="4419600"/>
          </a:xfr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  <a:spcBef>
                <a:spcPct val="20000"/>
              </a:spcBef>
            </a:pPr>
            <a:r>
              <a:rPr lang="en-US" sz="2800" b="1" dirty="0">
                <a:solidFill>
                  <a:prstClr val="black"/>
                </a:solidFill>
              </a:rPr>
              <a:t>Living Trusts are an alternative to Wills and Probate</a:t>
            </a:r>
            <a:endParaRPr lang="en-US" sz="2800" dirty="0">
              <a:solidFill>
                <a:prstClr val="black"/>
              </a:solidFill>
            </a:endParaRPr>
          </a:p>
          <a:p>
            <a:pPr marL="914400" lvl="1" indent="-457200">
              <a:lnSpc>
                <a:spcPct val="160000"/>
              </a:lnSpc>
              <a:buFont typeface="Arial" pitchFamily="34" charset="0"/>
              <a:buChar char="•"/>
            </a:pPr>
            <a:r>
              <a:rPr lang="en-US" sz="2200" dirty="0">
                <a:solidFill>
                  <a:prstClr val="black"/>
                </a:solidFill>
              </a:rPr>
              <a:t>A </a:t>
            </a:r>
            <a:r>
              <a:rPr lang="en-US" sz="2000" dirty="0">
                <a:solidFill>
                  <a:prstClr val="black"/>
                </a:solidFill>
              </a:rPr>
              <a:t>Trust is a legal entity that continues through death until your estate is distributed</a:t>
            </a:r>
          </a:p>
          <a:p>
            <a:pPr marL="914400" lvl="1" indent="-457200">
              <a:lnSpc>
                <a:spcPct val="160000"/>
              </a:lnSpc>
              <a:buFont typeface="Arial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Trusts have a </a:t>
            </a:r>
            <a:r>
              <a:rPr lang="en-US" sz="2000" dirty="0" err="1">
                <a:solidFill>
                  <a:prstClr val="black"/>
                </a:solidFill>
              </a:rPr>
              <a:t>Trustor</a:t>
            </a:r>
            <a:r>
              <a:rPr lang="en-US" sz="2000" dirty="0">
                <a:solidFill>
                  <a:prstClr val="black"/>
                </a:solidFill>
              </a:rPr>
              <a:t>, a Trustee, and beneficiaries</a:t>
            </a:r>
          </a:p>
          <a:p>
            <a:pPr marL="914400" lvl="1" indent="-457200">
              <a:lnSpc>
                <a:spcPct val="160000"/>
              </a:lnSpc>
              <a:buFont typeface="Arial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Your Trust contains the distribution provisions that would normally be in your Will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0141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258" y="424459"/>
            <a:ext cx="7652742" cy="1023341"/>
          </a:xfrm>
        </p:spPr>
        <p:txBody>
          <a:bodyPr>
            <a:noAutofit/>
          </a:bodyPr>
          <a:lstStyle/>
          <a:p>
            <a:r>
              <a:rPr lang="en-US" dirty="0"/>
              <a:t>Living Trusts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28800" y="2057400"/>
            <a:ext cx="6934200" cy="3657600"/>
          </a:xfrm>
        </p:spPr>
        <p:txBody>
          <a:bodyPr>
            <a:normAutofit fontScale="85000" lnSpcReduction="20000"/>
          </a:bodyPr>
          <a:lstStyle/>
          <a:p>
            <a:pPr marL="457200" lvl="0" indent="-457200">
              <a:lnSpc>
                <a:spcPct val="16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100" dirty="0">
                <a:solidFill>
                  <a:prstClr val="black"/>
                </a:solidFill>
              </a:rPr>
              <a:t>You retain the same control over your assets as before</a:t>
            </a:r>
          </a:p>
          <a:p>
            <a:pPr marL="457200" lvl="0" indent="-457200">
              <a:lnSpc>
                <a:spcPct val="16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100" dirty="0">
                <a:solidFill>
                  <a:prstClr val="black"/>
                </a:solidFill>
              </a:rPr>
              <a:t>You can amend or revoke the Trust at any time</a:t>
            </a:r>
          </a:p>
          <a:p>
            <a:pPr marL="457200" lvl="0" indent="-457200">
              <a:lnSpc>
                <a:spcPct val="16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100" dirty="0">
                <a:solidFill>
                  <a:prstClr val="black"/>
                </a:solidFill>
              </a:rPr>
              <a:t>No additional record-keeping or tax returns are required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3023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258" y="424459"/>
            <a:ext cx="7652742" cy="1023341"/>
          </a:xfrm>
        </p:spPr>
        <p:txBody>
          <a:bodyPr>
            <a:noAutofit/>
          </a:bodyPr>
          <a:lstStyle/>
          <a:p>
            <a:r>
              <a:rPr lang="en-US" dirty="0"/>
              <a:t>Living Trusts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9259" y="2133600"/>
            <a:ext cx="8109941" cy="3581400"/>
          </a:xfrm>
        </p:spPr>
        <p:txBody>
          <a:bodyPr>
            <a:normAutofit fontScale="92500"/>
          </a:bodyPr>
          <a:lstStyle/>
          <a:p>
            <a:pPr marL="342900" lvl="0" indent="-342900">
              <a:lnSpc>
                <a:spcPct val="17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Your successor Trustee fulfills the duties of an executor, but without the courts and extensive attorney involvement</a:t>
            </a:r>
          </a:p>
          <a:p>
            <a:pPr marL="342900" lvl="0" indent="-342900">
              <a:lnSpc>
                <a:spcPct val="17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Critical that Trust is “fully funded” (all assets that are probatable are titled in the name of, or beneficiary to, your Trust) in order to avoid Probate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73240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258" y="424459"/>
            <a:ext cx="8033742" cy="1023341"/>
          </a:xfrm>
        </p:spPr>
        <p:txBody>
          <a:bodyPr>
            <a:normAutofit/>
          </a:bodyPr>
          <a:lstStyle/>
          <a:p>
            <a:r>
              <a:rPr lang="en-US" sz="4000" dirty="0"/>
              <a:t>Pro’s and Con’s of Living Trusts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9259" y="2133600"/>
            <a:ext cx="7957541" cy="4267200"/>
          </a:xfrm>
        </p:spPr>
        <p:txBody>
          <a:bodyPr>
            <a:normAutofit lnSpcReduction="10000"/>
          </a:bodyPr>
          <a:lstStyle/>
          <a:p>
            <a:pPr lvl="0">
              <a:lnSpc>
                <a:spcPct val="90000"/>
              </a:lnSpc>
              <a:spcBef>
                <a:spcPct val="20000"/>
              </a:spcBef>
            </a:pPr>
            <a:r>
              <a:rPr lang="en-US" sz="2500" b="1" dirty="0">
                <a:solidFill>
                  <a:prstClr val="black"/>
                </a:solidFill>
              </a:rPr>
              <a:t>Pro’s:</a:t>
            </a:r>
          </a:p>
          <a:p>
            <a:pPr marL="914400" lvl="1" indent="-457200">
              <a:lnSpc>
                <a:spcPct val="90000"/>
              </a:lnSpc>
              <a:buFont typeface="Wingdings" pitchFamily="2" charset="2"/>
              <a:buChar char="ü"/>
            </a:pPr>
            <a:r>
              <a:rPr lang="en-US" sz="2600" dirty="0">
                <a:solidFill>
                  <a:prstClr val="black"/>
                </a:solidFill>
              </a:rPr>
              <a:t>Privatizes the estate administration process</a:t>
            </a:r>
          </a:p>
          <a:p>
            <a:pPr marL="914400" lvl="1" indent="-457200">
              <a:lnSpc>
                <a:spcPct val="90000"/>
              </a:lnSpc>
              <a:buFont typeface="Wingdings" pitchFamily="2" charset="2"/>
              <a:buChar char="ü"/>
            </a:pPr>
            <a:r>
              <a:rPr lang="en-US" sz="2600" dirty="0">
                <a:solidFill>
                  <a:prstClr val="black"/>
                </a:solidFill>
              </a:rPr>
              <a:t>Provides predictability in fees and hassle</a:t>
            </a:r>
          </a:p>
          <a:p>
            <a:pPr marL="914400" lvl="1" indent="-457200">
              <a:lnSpc>
                <a:spcPct val="90000"/>
              </a:lnSpc>
              <a:buFont typeface="Wingdings" pitchFamily="2" charset="2"/>
              <a:buChar char="ü"/>
            </a:pPr>
            <a:r>
              <a:rPr lang="en-US" sz="2600" dirty="0">
                <a:solidFill>
                  <a:prstClr val="black"/>
                </a:solidFill>
              </a:rPr>
              <a:t>Provides incapacity protection</a:t>
            </a:r>
          </a:p>
          <a:p>
            <a:pPr marL="914400" lvl="1" indent="-457200">
              <a:lnSpc>
                <a:spcPct val="90000"/>
              </a:lnSpc>
              <a:buFont typeface="Wingdings" pitchFamily="2" charset="2"/>
              <a:buChar char="ü"/>
            </a:pPr>
            <a:r>
              <a:rPr lang="en-US" sz="2600" dirty="0">
                <a:solidFill>
                  <a:prstClr val="black"/>
                </a:solidFill>
              </a:rPr>
              <a:t>Keeps estate organized</a:t>
            </a:r>
          </a:p>
          <a:p>
            <a:pPr marL="914400" lvl="1" indent="-457200">
              <a:lnSpc>
                <a:spcPct val="90000"/>
              </a:lnSpc>
              <a:buFont typeface="Wingdings" pitchFamily="2" charset="2"/>
              <a:buChar char="ü"/>
            </a:pPr>
            <a:endParaRPr lang="en-US" sz="1300" dirty="0">
              <a:solidFill>
                <a:prstClr val="black"/>
              </a:solidFill>
            </a:endParaRPr>
          </a:p>
          <a:p>
            <a:pPr lvl="0">
              <a:lnSpc>
                <a:spcPct val="90000"/>
              </a:lnSpc>
              <a:spcBef>
                <a:spcPct val="20000"/>
              </a:spcBef>
            </a:pPr>
            <a:r>
              <a:rPr lang="en-US" sz="2500" b="1" dirty="0">
                <a:solidFill>
                  <a:prstClr val="black"/>
                </a:solidFill>
              </a:rPr>
              <a:t>Con’s</a:t>
            </a:r>
          </a:p>
          <a:p>
            <a:pPr marL="914400" lvl="1" indent="-457200">
              <a:lnSpc>
                <a:spcPct val="90000"/>
              </a:lnSpc>
              <a:buFont typeface="Wingdings" pitchFamily="2" charset="2"/>
              <a:buChar char="ü"/>
            </a:pPr>
            <a:r>
              <a:rPr lang="en-US" sz="2600" dirty="0">
                <a:solidFill>
                  <a:prstClr val="black"/>
                </a:solidFill>
              </a:rPr>
              <a:t>Higher up-front costs</a:t>
            </a:r>
          </a:p>
          <a:p>
            <a:pPr marL="914400" lvl="1" indent="-457200">
              <a:lnSpc>
                <a:spcPct val="90000"/>
              </a:lnSpc>
              <a:buFont typeface="Wingdings" pitchFamily="2" charset="2"/>
              <a:buChar char="ü"/>
            </a:pPr>
            <a:r>
              <a:rPr lang="en-US" sz="2600" dirty="0">
                <a:solidFill>
                  <a:prstClr val="black"/>
                </a:solidFill>
              </a:rPr>
              <a:t>More work to set up (funding)</a:t>
            </a:r>
          </a:p>
          <a:p>
            <a:pPr marL="914400" lvl="1" indent="-457200">
              <a:lnSpc>
                <a:spcPct val="90000"/>
              </a:lnSpc>
              <a:buFont typeface="Wingdings" pitchFamily="2" charset="2"/>
              <a:buChar char="ü"/>
            </a:pPr>
            <a:r>
              <a:rPr lang="en-US" sz="2600" dirty="0">
                <a:solidFill>
                  <a:prstClr val="black"/>
                </a:solidFill>
              </a:rPr>
              <a:t>Must put new assets in Trust or will have Probate</a:t>
            </a:r>
          </a:p>
          <a:p>
            <a:endParaRPr lang="en-US" dirty="0"/>
          </a:p>
        </p:txBody>
      </p:sp>
      <p:pic>
        <p:nvPicPr>
          <p:cNvPr id="4" name="Picture 3" descr="C:\Users\Susie\AppData\Local\Microsoft\Windows\Temporary Internet Files\Content.IE5\GI2SPP46\MP900309204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557053"/>
            <a:ext cx="2286000" cy="1516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19345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258" y="424459"/>
            <a:ext cx="8033742" cy="1023341"/>
          </a:xfrm>
        </p:spPr>
        <p:txBody>
          <a:bodyPr>
            <a:normAutofit/>
          </a:bodyPr>
          <a:lstStyle/>
          <a:p>
            <a:r>
              <a:rPr lang="en-US" dirty="0"/>
              <a:t>When is a Living Trust Appropriate?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9259" y="2133600"/>
            <a:ext cx="7957541" cy="3962400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Avoid the hassle and time delays involved in a Probate, and have family members settle the estate instead of an attorney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lang="en-US" sz="2800" dirty="0">
              <a:solidFill>
                <a:prstClr val="black"/>
              </a:solidFill>
            </a:endParaRP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When Probate will be costlier than a Trust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lang="en-US" sz="2800" dirty="0">
              <a:solidFill>
                <a:prstClr val="black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Whenever there will be two or more Probates (e.g., real estate in other states)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lang="en-US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8025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533400" y="1600200"/>
            <a:ext cx="8153400" cy="21336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/>
              <a:t>“Have I properly planned for the beneficiaries of my estate?”</a:t>
            </a:r>
          </a:p>
          <a:p>
            <a:pPr marL="0" indent="0" algn="ctr">
              <a:lnSpc>
                <a:spcPct val="150000"/>
              </a:lnSpc>
              <a:buNone/>
            </a:pPr>
            <a:endParaRPr lang="en-US" sz="40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3657600"/>
            <a:ext cx="3048000" cy="185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6784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258" y="424459"/>
            <a:ext cx="7652742" cy="1023341"/>
          </a:xfrm>
        </p:spPr>
        <p:txBody>
          <a:bodyPr>
            <a:noAutofit/>
          </a:bodyPr>
          <a:lstStyle/>
          <a:p>
            <a:r>
              <a:rPr lang="en-US" dirty="0"/>
              <a:t>PLANNING for SURVIVING Spouse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28800" y="2057400"/>
            <a:ext cx="6934200" cy="3657600"/>
          </a:xfrm>
        </p:spPr>
        <p:txBody>
          <a:bodyPr>
            <a:normAutofit fontScale="62500" lnSpcReduction="20000"/>
          </a:bodyPr>
          <a:lstStyle/>
          <a:p>
            <a:pPr marL="514350" lvl="0" indent="-514350">
              <a:lnSpc>
                <a:spcPct val="160000"/>
              </a:lnSpc>
              <a:spcBef>
                <a:spcPct val="20000"/>
              </a:spcBef>
              <a:buFont typeface="+mj-lt"/>
              <a:buAutoNum type="arabicPeriod"/>
            </a:pPr>
            <a:r>
              <a:rPr lang="en-US" sz="2600" dirty="0">
                <a:solidFill>
                  <a:prstClr val="black"/>
                </a:solidFill>
              </a:rPr>
              <a:t>“I Love You, Honey” Planning</a:t>
            </a:r>
          </a:p>
          <a:p>
            <a:pPr marL="1200150" lvl="1" indent="-457200">
              <a:lnSpc>
                <a:spcPct val="160000"/>
              </a:lnSpc>
              <a:buFont typeface="Arial" pitchFamily="34" charset="0"/>
              <a:buChar char="•"/>
            </a:pPr>
            <a:r>
              <a:rPr lang="en-US" sz="2100" dirty="0">
                <a:solidFill>
                  <a:prstClr val="black"/>
                </a:solidFill>
              </a:rPr>
              <a:t>Deceased’s side goes to Spouse</a:t>
            </a:r>
          </a:p>
          <a:p>
            <a:pPr marL="1200150" lvl="1" indent="-457200">
              <a:lnSpc>
                <a:spcPct val="160000"/>
              </a:lnSpc>
              <a:buFont typeface="Arial" pitchFamily="34" charset="0"/>
              <a:buChar char="•"/>
            </a:pPr>
            <a:r>
              <a:rPr lang="en-US" sz="2100" dirty="0">
                <a:solidFill>
                  <a:prstClr val="black"/>
                </a:solidFill>
              </a:rPr>
              <a:t>In Washington, use a Community Property Agreement</a:t>
            </a:r>
          </a:p>
          <a:p>
            <a:pPr marL="1200150" lvl="1" indent="-457200">
              <a:lnSpc>
                <a:spcPct val="160000"/>
              </a:lnSpc>
              <a:buFont typeface="Arial" pitchFamily="34" charset="0"/>
              <a:buChar char="•"/>
            </a:pPr>
            <a:r>
              <a:rPr lang="en-US" sz="2100" dirty="0">
                <a:solidFill>
                  <a:prstClr val="black"/>
                </a:solidFill>
              </a:rPr>
              <a:t>No protections from Predators, Creditors, and Estate Taxes</a:t>
            </a:r>
          </a:p>
          <a:p>
            <a:pPr marL="1200150" lvl="1" indent="-457200">
              <a:lnSpc>
                <a:spcPct val="160000"/>
              </a:lnSpc>
              <a:buFont typeface="Arial" pitchFamily="34" charset="0"/>
              <a:buChar char="•"/>
            </a:pPr>
            <a:r>
              <a:rPr lang="en-US" sz="2100" dirty="0">
                <a:solidFill>
                  <a:prstClr val="black"/>
                </a:solidFill>
              </a:rPr>
              <a:t>No Beneficiary Protection</a:t>
            </a:r>
          </a:p>
          <a:p>
            <a:pPr marL="514350" lvl="0" indent="-514350">
              <a:lnSpc>
                <a:spcPct val="160000"/>
              </a:lnSpc>
              <a:spcBef>
                <a:spcPct val="20000"/>
              </a:spcBef>
              <a:buFont typeface="+mj-lt"/>
              <a:buAutoNum type="arabicPeriod"/>
            </a:pPr>
            <a:r>
              <a:rPr lang="en-US" sz="2600" dirty="0">
                <a:solidFill>
                  <a:prstClr val="black"/>
                </a:solidFill>
              </a:rPr>
              <a:t>“I Love You, Honey … But” Planning</a:t>
            </a:r>
          </a:p>
          <a:p>
            <a:pPr marL="1200150" lvl="1" indent="-457200">
              <a:lnSpc>
                <a:spcPct val="160000"/>
              </a:lnSpc>
              <a:buFont typeface="Arial" pitchFamily="34" charset="0"/>
              <a:buChar char="•"/>
            </a:pPr>
            <a:r>
              <a:rPr lang="en-US" sz="2100" dirty="0">
                <a:solidFill>
                  <a:prstClr val="black"/>
                </a:solidFill>
              </a:rPr>
              <a:t>Deceased’s side goes to </a:t>
            </a:r>
            <a:r>
              <a:rPr lang="en-US" sz="2100" b="1" i="1" dirty="0">
                <a:solidFill>
                  <a:prstClr val="black"/>
                </a:solidFill>
              </a:rPr>
              <a:t>a Trust </a:t>
            </a:r>
            <a:r>
              <a:rPr lang="en-US" sz="2100" dirty="0">
                <a:solidFill>
                  <a:prstClr val="black"/>
                </a:solidFill>
              </a:rPr>
              <a:t>for Spouse</a:t>
            </a:r>
          </a:p>
          <a:p>
            <a:pPr marL="1200150" lvl="1" indent="-457200">
              <a:lnSpc>
                <a:spcPct val="160000"/>
              </a:lnSpc>
              <a:buFont typeface="Arial" pitchFamily="34" charset="0"/>
              <a:buChar char="•"/>
            </a:pPr>
            <a:r>
              <a:rPr lang="en-US" sz="2100" dirty="0">
                <a:solidFill>
                  <a:prstClr val="black"/>
                </a:solidFill>
              </a:rPr>
              <a:t>Income + Principal if needed</a:t>
            </a:r>
          </a:p>
          <a:p>
            <a:pPr marL="1200150" lvl="1" indent="-457200">
              <a:lnSpc>
                <a:spcPct val="160000"/>
              </a:lnSpc>
              <a:buFont typeface="Arial" pitchFamily="34" charset="0"/>
              <a:buChar char="•"/>
            </a:pPr>
            <a:r>
              <a:rPr lang="en-US" sz="2100" dirty="0">
                <a:solidFill>
                  <a:prstClr val="black"/>
                </a:solidFill>
              </a:rPr>
              <a:t>Protection from Predators, Creditors, and Estate Taxes </a:t>
            </a:r>
          </a:p>
          <a:p>
            <a:pPr marL="1200150" lvl="1" indent="-457200">
              <a:lnSpc>
                <a:spcPct val="160000"/>
              </a:lnSpc>
              <a:buFont typeface="Arial" pitchFamily="34" charset="0"/>
              <a:buChar char="•"/>
            </a:pPr>
            <a:r>
              <a:rPr lang="en-US" sz="2100" dirty="0">
                <a:solidFill>
                  <a:prstClr val="black"/>
                </a:solidFill>
              </a:rPr>
              <a:t>Beneficiary Protection</a:t>
            </a:r>
          </a:p>
          <a:p>
            <a:pPr marL="1200150" lvl="1" indent="-457200">
              <a:lnSpc>
                <a:spcPct val="160000"/>
              </a:lnSpc>
              <a:buFont typeface="Arial" pitchFamily="34" charset="0"/>
              <a:buChar char="•"/>
            </a:pPr>
            <a:endParaRPr lang="en-US" sz="3500" dirty="0">
              <a:solidFill>
                <a:prstClr val="black"/>
              </a:solidFill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897459"/>
            <a:ext cx="1575588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614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152400"/>
            <a:ext cx="4271754" cy="533400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Topics to be Covered</a:t>
            </a:r>
          </a:p>
        </p:txBody>
      </p:sp>
      <p:sp>
        <p:nvSpPr>
          <p:cNvPr id="6" name="Content Placeholder 8"/>
          <p:cNvSpPr>
            <a:spLocks noGrp="1"/>
          </p:cNvSpPr>
          <p:nvPr>
            <p:ph sz="half" idx="1"/>
          </p:nvPr>
        </p:nvSpPr>
        <p:spPr>
          <a:xfrm>
            <a:off x="304800" y="914400"/>
            <a:ext cx="8305800" cy="5486400"/>
          </a:xfrm>
        </p:spPr>
        <p:txBody>
          <a:bodyPr>
            <a:no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en-US" sz="1800" b="1" dirty="0"/>
              <a:t>What is estate planning?</a:t>
            </a:r>
          </a:p>
          <a:p>
            <a:pPr algn="ctr">
              <a:lnSpc>
                <a:spcPct val="130000"/>
              </a:lnSpc>
              <a:defRPr/>
            </a:pPr>
            <a:r>
              <a:rPr lang="en-US" sz="1400" i="1" dirty="0">
                <a:latin typeface="Tahoma" pitchFamily="34" charset="0"/>
                <a:cs typeface="Tahoma" pitchFamily="34" charset="0"/>
              </a:rPr>
              <a:t>Control and Peace of Mind</a:t>
            </a:r>
          </a:p>
          <a:p>
            <a:pPr algn="ctr">
              <a:lnSpc>
                <a:spcPct val="130000"/>
              </a:lnSpc>
              <a:defRPr/>
            </a:pPr>
            <a:r>
              <a:rPr lang="en-US" sz="1400" i="1" dirty="0">
                <a:latin typeface="Tahoma" pitchFamily="34" charset="0"/>
                <a:cs typeface="Tahoma" pitchFamily="34" charset="0"/>
              </a:rPr>
              <a:t>Estate Planning is Strategic</a:t>
            </a:r>
          </a:p>
          <a:p>
            <a:pPr algn="ctr">
              <a:lnSpc>
                <a:spcPct val="130000"/>
              </a:lnSpc>
              <a:defRPr/>
            </a:pPr>
            <a:endParaRPr lang="en-US" sz="1800" b="1" dirty="0"/>
          </a:p>
          <a:p>
            <a:pPr algn="ctr">
              <a:lnSpc>
                <a:spcPct val="130000"/>
              </a:lnSpc>
              <a:defRPr/>
            </a:pPr>
            <a:r>
              <a:rPr lang="en-US" sz="1800" b="1" dirty="0"/>
              <a:t>What is the best “vehicle” to administer my estate?</a:t>
            </a:r>
          </a:p>
          <a:p>
            <a:pPr algn="ctr"/>
            <a:r>
              <a:rPr lang="en-US" sz="1400" i="1" dirty="0">
                <a:latin typeface="Tahoma"/>
                <a:ea typeface="Times New Roman"/>
                <a:cs typeface="Times New Roman"/>
              </a:rPr>
              <a:t>Do Nothing or “Intestacy”</a:t>
            </a:r>
            <a:endParaRPr lang="en-US" sz="1400" dirty="0">
              <a:latin typeface="Tahoma"/>
              <a:ea typeface="Times New Roman"/>
              <a:cs typeface="Times New Roman"/>
            </a:endParaRPr>
          </a:p>
          <a:p>
            <a:pPr algn="ctr"/>
            <a:r>
              <a:rPr lang="en-US" sz="1400" i="1" dirty="0">
                <a:latin typeface="Tahoma"/>
                <a:ea typeface="Times New Roman"/>
                <a:cs typeface="Times New Roman"/>
              </a:rPr>
              <a:t>Titling</a:t>
            </a:r>
            <a:endParaRPr lang="en-US" sz="1400" dirty="0">
              <a:latin typeface="Tahoma"/>
              <a:ea typeface="Times New Roman"/>
              <a:cs typeface="Times New Roman"/>
            </a:endParaRPr>
          </a:p>
          <a:p>
            <a:pPr algn="ctr"/>
            <a:r>
              <a:rPr lang="en-US" sz="1400" i="1" dirty="0">
                <a:latin typeface="Tahoma"/>
                <a:ea typeface="Times New Roman"/>
                <a:cs typeface="Times New Roman"/>
              </a:rPr>
              <a:t>Community Property Agreements</a:t>
            </a:r>
            <a:endParaRPr lang="en-US" sz="1400" dirty="0">
              <a:latin typeface="Tahoma"/>
              <a:ea typeface="Times New Roman"/>
              <a:cs typeface="Times New Roman"/>
            </a:endParaRPr>
          </a:p>
          <a:p>
            <a:pPr algn="ctr"/>
            <a:r>
              <a:rPr lang="en-US" sz="1400" i="1" dirty="0">
                <a:latin typeface="Tahoma"/>
                <a:ea typeface="Times New Roman"/>
                <a:cs typeface="Times New Roman"/>
              </a:rPr>
              <a:t>Wills</a:t>
            </a:r>
            <a:endParaRPr lang="en-US" sz="1400" dirty="0">
              <a:latin typeface="Tahoma"/>
              <a:ea typeface="Times New Roman"/>
              <a:cs typeface="Times New Roman"/>
            </a:endParaRPr>
          </a:p>
          <a:p>
            <a:pPr algn="ctr"/>
            <a:r>
              <a:rPr lang="en-US" sz="1400" i="1" dirty="0">
                <a:latin typeface="Tahoma"/>
                <a:ea typeface="Times New Roman"/>
                <a:cs typeface="Times New Roman"/>
              </a:rPr>
              <a:t>Revocable Living Trusts</a:t>
            </a:r>
          </a:p>
          <a:p>
            <a:pPr algn="ctr"/>
            <a:endParaRPr lang="en-US" sz="1800" dirty="0">
              <a:latin typeface="Tahoma"/>
              <a:ea typeface="Times New Roman"/>
              <a:cs typeface="Times New Roman"/>
            </a:endParaRPr>
          </a:p>
          <a:p>
            <a:pPr algn="ctr">
              <a:lnSpc>
                <a:spcPct val="130000"/>
              </a:lnSpc>
              <a:defRPr/>
            </a:pPr>
            <a:r>
              <a:rPr lang="en-US" sz="1800" b="1" dirty="0"/>
              <a:t>Have I properly planned for the beneficiaries of my estate?</a:t>
            </a:r>
            <a:endParaRPr lang="en-US" sz="1800" b="1" dirty="0">
              <a:solidFill>
                <a:srgbClr val="212120"/>
              </a:solidFill>
            </a:endParaRPr>
          </a:p>
          <a:p>
            <a:pPr algn="ctr"/>
            <a:r>
              <a:rPr lang="en-US" sz="1400" i="1" dirty="0">
                <a:latin typeface="Tahoma"/>
                <a:ea typeface="Times New Roman"/>
                <a:cs typeface="Times New Roman"/>
              </a:rPr>
              <a:t>Planning for  Surviving Spouse</a:t>
            </a:r>
          </a:p>
          <a:p>
            <a:pPr algn="ctr"/>
            <a:r>
              <a:rPr lang="en-US" sz="1400" i="1" dirty="0">
                <a:latin typeface="Tahoma"/>
                <a:ea typeface="Times New Roman"/>
                <a:cs typeface="Times New Roman"/>
              </a:rPr>
              <a:t>Planning for Children and Grandchildren</a:t>
            </a:r>
          </a:p>
          <a:p>
            <a:pPr algn="ctr"/>
            <a:endParaRPr lang="en-US" sz="1400" i="1" dirty="0">
              <a:latin typeface="Tahoma"/>
              <a:ea typeface="Times New Roman"/>
              <a:cs typeface="Times New Roman"/>
            </a:endParaRPr>
          </a:p>
          <a:p>
            <a:pPr algn="ctr"/>
            <a:r>
              <a:rPr lang="en-US" sz="1800" b="1" dirty="0">
                <a:ea typeface="Times New Roman"/>
                <a:cs typeface="Times New Roman"/>
              </a:rPr>
              <a:t>Is my planning out of date?</a:t>
            </a:r>
          </a:p>
          <a:p>
            <a:pPr>
              <a:lnSpc>
                <a:spcPct val="130000"/>
              </a:lnSpc>
              <a:defRPr/>
            </a:pPr>
            <a:endParaRPr lang="en-US" sz="1800" dirty="0"/>
          </a:p>
          <a:p>
            <a:pPr marL="342900" indent="-342900">
              <a:lnSpc>
                <a:spcPct val="130000"/>
              </a:lnSpc>
              <a:buFont typeface="Arial" pitchFamily="34" charset="0"/>
              <a:buChar char="•"/>
              <a:defRPr/>
            </a:pPr>
            <a:endParaRPr lang="en-US" dirty="0">
              <a:solidFill>
                <a:schemeClr val="tx1"/>
              </a:solidFill>
            </a:endParaRPr>
          </a:p>
          <a:p>
            <a:pPr>
              <a:lnSpc>
                <a:spcPct val="130000"/>
              </a:lnSpc>
              <a:defRPr/>
            </a:pPr>
            <a:endParaRPr lang="en-US" sz="16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4577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7424141" cy="1023341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accent3"/>
                </a:solidFill>
              </a:rPr>
              <a:t>The “Tax-Wise” Will or Trust</a:t>
            </a: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2861299" y="1671917"/>
            <a:ext cx="3333750" cy="457200"/>
          </a:xfrm>
          <a:prstGeom prst="rect">
            <a:avLst/>
          </a:prstGeom>
          <a:solidFill>
            <a:srgbClr val="16EBF6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</a:rPr>
              <a:t>Estate Value: $4,000,000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159809" y="2433917"/>
            <a:ext cx="2476500" cy="1219200"/>
          </a:xfrm>
          <a:prstGeom prst="rect">
            <a:avLst/>
          </a:prstGeom>
          <a:solidFill>
            <a:srgbClr val="FFFF00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</a:rPr>
              <a:t>Ward’s Assets: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</a:rPr>
              <a:t>$2,000,000</a:t>
            </a: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5065059" y="2433917"/>
            <a:ext cx="2667000" cy="1219200"/>
          </a:xfrm>
          <a:prstGeom prst="rect">
            <a:avLst/>
          </a:prstGeom>
          <a:solidFill>
            <a:srgbClr val="CCFF66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</a:rPr>
              <a:t>June’s Assets: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</a:rPr>
              <a:t>$2,000,000</a:t>
            </a: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826809" y="2662517"/>
            <a:ext cx="10763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latin typeface="Times New Roman" pitchFamily="18" charset="0"/>
              </a:rPr>
              <a:t>Both</a:t>
            </a:r>
          </a:p>
          <a:p>
            <a:pPr eaLnBrk="1" hangingPunct="1"/>
            <a:r>
              <a:rPr lang="en-US" sz="2400">
                <a:latin typeface="Times New Roman" pitchFamily="18" charset="0"/>
              </a:rPr>
              <a:t>Alive</a:t>
            </a:r>
          </a:p>
        </p:txBody>
      </p:sp>
      <p:sp>
        <p:nvSpPr>
          <p:cNvPr id="13" name="AutoShape 7"/>
          <p:cNvSpPr>
            <a:spLocks noChangeArrowheads="1"/>
          </p:cNvSpPr>
          <p:nvPr/>
        </p:nvSpPr>
        <p:spPr bwMode="auto">
          <a:xfrm>
            <a:off x="683559" y="4110317"/>
            <a:ext cx="2095500" cy="1752600"/>
          </a:xfrm>
          <a:prstGeom prst="verticalScroll">
            <a:avLst>
              <a:gd name="adj" fmla="val 12500"/>
            </a:avLst>
          </a:prstGeom>
          <a:solidFill>
            <a:srgbClr val="FF99CC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</a:rPr>
              <a:t>Family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</a:rPr>
              <a:t>Trust</a:t>
            </a:r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6017559" y="4110317"/>
            <a:ext cx="2762250" cy="1524000"/>
          </a:xfrm>
          <a:prstGeom prst="rect">
            <a:avLst/>
          </a:prstGeom>
          <a:solidFill>
            <a:srgbClr val="51DC00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</a:rPr>
              <a:t>Survivor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3099734" y="3881717"/>
            <a:ext cx="2917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>
                <a:latin typeface="Times New Roman" pitchFamily="18" charset="0"/>
              </a:rPr>
              <a:t>Spouse is Trustee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2969559" y="4491317"/>
            <a:ext cx="2286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dirty="0">
                <a:latin typeface="Times New Roman" pitchFamily="18" charset="0"/>
              </a:rPr>
              <a:t>Spouse receives </a:t>
            </a:r>
          </a:p>
          <a:p>
            <a:pPr algn="ctr" eaLnBrk="1" hangingPunct="1"/>
            <a:r>
              <a:rPr lang="en-US" dirty="0">
                <a:latin typeface="Times New Roman" pitchFamily="18" charset="0"/>
              </a:rPr>
              <a:t>all Income and</a:t>
            </a:r>
          </a:p>
          <a:p>
            <a:pPr algn="ctr" eaLnBrk="1" hangingPunct="1"/>
            <a:r>
              <a:rPr lang="en-US" dirty="0">
                <a:latin typeface="Times New Roman" pitchFamily="18" charset="0"/>
              </a:rPr>
              <a:t>Principal as necessary</a:t>
            </a:r>
          </a:p>
        </p:txBody>
      </p:sp>
      <p:sp>
        <p:nvSpPr>
          <p:cNvPr id="17" name="AutoShape 11"/>
          <p:cNvSpPr>
            <a:spLocks noChangeArrowheads="1"/>
          </p:cNvSpPr>
          <p:nvPr/>
        </p:nvSpPr>
        <p:spPr bwMode="auto">
          <a:xfrm>
            <a:off x="2588559" y="4643717"/>
            <a:ext cx="285750" cy="4572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4F81BD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8" name="AutoShape 12"/>
          <p:cNvSpPr>
            <a:spLocks noChangeArrowheads="1"/>
          </p:cNvSpPr>
          <p:nvPr/>
        </p:nvSpPr>
        <p:spPr bwMode="auto">
          <a:xfrm>
            <a:off x="5255559" y="4719917"/>
            <a:ext cx="476250" cy="381000"/>
          </a:xfrm>
          <a:prstGeom prst="rightArrow">
            <a:avLst>
              <a:gd name="adj1" fmla="val 50000"/>
              <a:gd name="adj2" fmla="val 31250"/>
            </a:avLst>
          </a:prstGeom>
          <a:solidFill>
            <a:srgbClr val="4F81BD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9" name="AutoShape 13"/>
          <p:cNvSpPr>
            <a:spLocks noChangeArrowheads="1"/>
          </p:cNvSpPr>
          <p:nvPr/>
        </p:nvSpPr>
        <p:spPr bwMode="auto">
          <a:xfrm>
            <a:off x="1159809" y="3729317"/>
            <a:ext cx="381000" cy="3048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4F81BD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0" name="AutoShape 14"/>
          <p:cNvSpPr>
            <a:spLocks noChangeArrowheads="1"/>
          </p:cNvSpPr>
          <p:nvPr/>
        </p:nvSpPr>
        <p:spPr bwMode="auto">
          <a:xfrm>
            <a:off x="7446309" y="3729317"/>
            <a:ext cx="381000" cy="3048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4F81BD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2779059" y="5634317"/>
            <a:ext cx="354554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dirty="0">
                <a:latin typeface="Times New Roman" pitchFamily="18" charset="0"/>
              </a:rPr>
              <a:t>Protected from creditors and predators</a:t>
            </a:r>
          </a:p>
        </p:txBody>
      </p:sp>
    </p:spTree>
    <p:extLst>
      <p:ext uri="{BB962C8B-B14F-4D97-AF65-F5344CB8AC3E}">
        <p14:creationId xmlns:p14="http://schemas.microsoft.com/office/powerpoint/2010/main" val="37960099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258" y="424459"/>
            <a:ext cx="6585942" cy="1175741"/>
          </a:xfrm>
        </p:spPr>
        <p:txBody>
          <a:bodyPr>
            <a:noAutofit/>
          </a:bodyPr>
          <a:lstStyle/>
          <a:p>
            <a:r>
              <a:rPr lang="en-US" sz="4000" dirty="0"/>
              <a:t>Planning FOR CHILDREN AND GRANDCHILDREN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2362200"/>
            <a:ext cx="2033016" cy="304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057400"/>
            <a:ext cx="4648200" cy="4267200"/>
          </a:xfrm>
        </p:spPr>
        <p:txBody>
          <a:bodyPr>
            <a:normAutofit fontScale="47500" lnSpcReduction="20000"/>
          </a:bodyPr>
          <a:lstStyle/>
          <a:p>
            <a:pPr marL="342900" lvl="0" indent="-342900">
              <a:lnSpc>
                <a:spcPct val="17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800" dirty="0">
                <a:solidFill>
                  <a:prstClr val="black"/>
                </a:solidFill>
              </a:rPr>
              <a:t>Minors</a:t>
            </a:r>
          </a:p>
          <a:p>
            <a:pPr marL="1085850" lvl="1" indent="-342900">
              <a:lnSpc>
                <a:spcPct val="170000"/>
              </a:lnSpc>
              <a:buFont typeface="Arial" pitchFamily="34" charset="0"/>
              <a:buChar char="•"/>
            </a:pPr>
            <a:r>
              <a:rPr lang="en-US" sz="3800" dirty="0">
                <a:solidFill>
                  <a:prstClr val="black"/>
                </a:solidFill>
              </a:rPr>
              <a:t>Guardian provisions</a:t>
            </a:r>
          </a:p>
          <a:p>
            <a:pPr marL="1085850" lvl="1" indent="-342900">
              <a:lnSpc>
                <a:spcPct val="170000"/>
              </a:lnSpc>
              <a:buFont typeface="Arial" pitchFamily="34" charset="0"/>
              <a:buChar char="•"/>
            </a:pPr>
            <a:r>
              <a:rPr lang="en-US" sz="3800" dirty="0">
                <a:solidFill>
                  <a:prstClr val="black"/>
                </a:solidFill>
              </a:rPr>
              <a:t>Testamentary trusts</a:t>
            </a:r>
          </a:p>
          <a:p>
            <a:pPr marL="342900" lvl="0" indent="-342900">
              <a:lnSpc>
                <a:spcPct val="17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800" dirty="0">
                <a:solidFill>
                  <a:prstClr val="black"/>
                </a:solidFill>
              </a:rPr>
              <a:t>Manners</a:t>
            </a:r>
          </a:p>
          <a:p>
            <a:pPr marL="1085850" lvl="1" indent="-342900">
              <a:lnSpc>
                <a:spcPct val="170000"/>
              </a:lnSpc>
              <a:buFont typeface="Arial" pitchFamily="34" charset="0"/>
              <a:buChar char="•"/>
            </a:pPr>
            <a:r>
              <a:rPr lang="en-US" sz="3800" dirty="0">
                <a:solidFill>
                  <a:prstClr val="black"/>
                </a:solidFill>
              </a:rPr>
              <a:t>Irresponsible Children</a:t>
            </a:r>
          </a:p>
          <a:p>
            <a:pPr marL="1085850" lvl="1" indent="-342900">
              <a:lnSpc>
                <a:spcPct val="170000"/>
              </a:lnSpc>
              <a:buFont typeface="Arial" pitchFamily="34" charset="0"/>
              <a:buChar char="•"/>
            </a:pPr>
            <a:r>
              <a:rPr lang="en-US" sz="3800" dirty="0">
                <a:solidFill>
                  <a:prstClr val="black"/>
                </a:solidFill>
              </a:rPr>
              <a:t>Incentive Trusts</a:t>
            </a:r>
          </a:p>
          <a:p>
            <a:pPr marL="342900" indent="-342900">
              <a:lnSpc>
                <a:spcPct val="17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800" dirty="0">
                <a:solidFill>
                  <a:prstClr val="black"/>
                </a:solidFill>
              </a:rPr>
              <a:t>Minders</a:t>
            </a:r>
          </a:p>
          <a:p>
            <a:pPr marL="1085850" lvl="1" indent="-342900">
              <a:lnSpc>
                <a:spcPct val="170000"/>
              </a:lnSpc>
              <a:buFont typeface="Arial" pitchFamily="34" charset="0"/>
              <a:buChar char="•"/>
            </a:pPr>
            <a:r>
              <a:rPr lang="en-US" sz="3800" dirty="0">
                <a:solidFill>
                  <a:prstClr val="black"/>
                </a:solidFill>
              </a:rPr>
              <a:t>Special Needs Trusts</a:t>
            </a:r>
          </a:p>
          <a:p>
            <a:pPr marL="1085850" lvl="1" indent="-342900">
              <a:lnSpc>
                <a:spcPct val="170000"/>
              </a:lnSpc>
              <a:buFont typeface="Arial" pitchFamily="34" charset="0"/>
              <a:buChar char="•"/>
            </a:pPr>
            <a:r>
              <a:rPr lang="en-US" sz="3800" dirty="0">
                <a:solidFill>
                  <a:prstClr val="black"/>
                </a:solidFill>
              </a:rPr>
              <a:t>Dynasty </a:t>
            </a:r>
            <a:r>
              <a:rPr lang="en-US" sz="3400" dirty="0">
                <a:solidFill>
                  <a:prstClr val="black"/>
                </a:solidFill>
              </a:rPr>
              <a:t>Trusts</a:t>
            </a:r>
          </a:p>
        </p:txBody>
      </p:sp>
    </p:spTree>
    <p:extLst>
      <p:ext uri="{BB962C8B-B14F-4D97-AF65-F5344CB8AC3E}">
        <p14:creationId xmlns:p14="http://schemas.microsoft.com/office/powerpoint/2010/main" val="11333950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258" y="424459"/>
            <a:ext cx="8033742" cy="1023341"/>
          </a:xfrm>
        </p:spPr>
        <p:txBody>
          <a:bodyPr>
            <a:normAutofit/>
          </a:bodyPr>
          <a:lstStyle/>
          <a:p>
            <a:r>
              <a:rPr lang="en-US" dirty="0"/>
              <a:t>Is Your Planning Up To Date?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9259" y="2133600"/>
            <a:ext cx="7957541" cy="3962400"/>
          </a:xfrm>
        </p:spPr>
        <p:txBody>
          <a:bodyPr>
            <a:normAutofit lnSpcReduction="10000"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2018 Tax Cuts and Jobs Relief Act (Estate Tax &amp; Sunset)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lang="en-US" sz="2400" dirty="0">
              <a:solidFill>
                <a:prstClr val="black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2017 Power of Attorney Act (Powers of Attorney)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lang="en-US" sz="2400" dirty="0">
              <a:solidFill>
                <a:prstClr val="black"/>
              </a:solidFill>
            </a:endParaRP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2012 Washington Trust Act (trust requirements)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lang="en-US" sz="2400" dirty="0">
              <a:solidFill>
                <a:prstClr val="black"/>
              </a:solidFill>
            </a:endParaRP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HIPAA (Health Care Powers of Attorney)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lang="en-US" sz="2400" dirty="0">
              <a:solidFill>
                <a:prstClr val="black"/>
              </a:solidFill>
            </a:endParaRP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Changes in Desires, Assets, Family and Friends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lang="en-US" sz="2800" dirty="0">
              <a:solidFill>
                <a:prstClr val="black"/>
              </a:solidFill>
            </a:endParaRP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lang="en-US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9737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6031" y="2819400"/>
            <a:ext cx="573137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u="sng" dirty="0"/>
              <a:t>Get Your Ducks in A Row</a:t>
            </a:r>
            <a:r>
              <a:rPr lang="en-US" dirty="0"/>
              <a:t>, Harry Margolis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u="sng" dirty="0"/>
              <a:t>Estate Planning Smarts</a:t>
            </a:r>
            <a:r>
              <a:rPr lang="en-US" dirty="0"/>
              <a:t> by Deborah Jacobs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u="sng" dirty="0"/>
              <a:t>JK </a:t>
            </a:r>
            <a:r>
              <a:rPr lang="en-US" u="sng" dirty="0" err="1"/>
              <a:t>Lasser’s</a:t>
            </a:r>
            <a:r>
              <a:rPr lang="en-US" u="sng" dirty="0"/>
              <a:t> New Rules for Estate and Tax Planning </a:t>
            </a:r>
            <a:r>
              <a:rPr lang="en-US" dirty="0"/>
              <a:t>by Stewart H. Welch III and J. Winston Busby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hlinkClick r:id="rId3"/>
              </a:rPr>
              <a:t>https://www.youtube.com/watch?v=V11IcRNrVSs</a:t>
            </a:r>
            <a:endParaRPr lang="en-US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rehberglaw.com</a:t>
            </a: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4" r="45000" b="1"/>
          <a:stretch/>
        </p:blipFill>
        <p:spPr>
          <a:xfrm>
            <a:off x="6019800" y="2166453"/>
            <a:ext cx="2888944" cy="3497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8797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47650" y="1966097"/>
            <a:ext cx="8648700" cy="1023341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i="1" dirty="0"/>
              <a:t>Only put off tomorrow what you are willing to die having left undone.</a:t>
            </a:r>
          </a:p>
          <a:p>
            <a:pPr algn="ctr"/>
            <a:endParaRPr lang="en-US" i="1" dirty="0"/>
          </a:p>
          <a:p>
            <a:pPr algn="ctr"/>
            <a:r>
              <a:rPr lang="en-US" i="1" dirty="0"/>
              <a:t>                                                                                 - Pablo Picasso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 Started</a:t>
            </a:r>
          </a:p>
        </p:txBody>
      </p:sp>
      <p:sp>
        <p:nvSpPr>
          <p:cNvPr id="6" name="Rectangle 5"/>
          <p:cNvSpPr/>
          <p:nvPr/>
        </p:nvSpPr>
        <p:spPr>
          <a:xfrm>
            <a:off x="4927848" y="3917928"/>
            <a:ext cx="3650429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1400" dirty="0"/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Phone:  (206) 246-8772  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  <a:sym typeface="Symbol"/>
            </a:endParaRP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Toll Free:  (877) 246-8772  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  <a:sym typeface="Symbol"/>
            </a:endParaRP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Email:  </a:t>
            </a:r>
            <a:r>
              <a:rPr lang="en-US" sz="16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contact@rehberglaw.com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Website:  </a:t>
            </a:r>
            <a:r>
              <a:rPr lang="en-US" sz="16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rehberglaw.com</a:t>
            </a:r>
            <a:endParaRPr lang="en-US" sz="3200" b="1" dirty="0">
              <a:solidFill>
                <a:srgbClr val="212120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152538" y="3038712"/>
            <a:ext cx="5448300" cy="70575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endParaRPr lang="en-US" sz="2800" dirty="0"/>
          </a:p>
          <a:p>
            <a:pPr algn="ctr" fontAlgn="auto">
              <a:spcAft>
                <a:spcPts val="0"/>
              </a:spcAft>
            </a:pPr>
            <a:r>
              <a:rPr lang="en-US" sz="2800" dirty="0"/>
              <a:t>Rehberg law group, PLLC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66" t="38749" r="20833" b="-1"/>
          <a:stretch/>
        </p:blipFill>
        <p:spPr>
          <a:xfrm>
            <a:off x="709770" y="3333873"/>
            <a:ext cx="3479819" cy="3342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9925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29258" y="424459"/>
            <a:ext cx="6814542" cy="1023341"/>
          </a:xfrm>
        </p:spPr>
        <p:txBody>
          <a:bodyPr>
            <a:noAutofit/>
          </a:bodyPr>
          <a:lstStyle/>
          <a:p>
            <a:r>
              <a:rPr lang="en-US" dirty="0"/>
              <a:t>Estate Planning is ABOUT Control AND PEACE OF MIND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533400" y="1981200"/>
            <a:ext cx="8305800" cy="4419600"/>
          </a:xfrm>
        </p:spPr>
        <p:txBody>
          <a:bodyPr>
            <a:noAutofit/>
          </a:bodyPr>
          <a:lstStyle/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1600" b="1" dirty="0">
                <a:solidFill>
                  <a:schemeClr val="tx1"/>
                </a:solidFill>
              </a:rPr>
              <a:t>Being in control of:</a:t>
            </a:r>
          </a:p>
          <a:p>
            <a:pPr marL="1085850" lvl="1" indent="-34290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chemeClr val="tx1"/>
                </a:solidFill>
              </a:rPr>
              <a:t>My estate as long as you are able</a:t>
            </a:r>
          </a:p>
          <a:p>
            <a:pPr marL="1085850" lvl="1" indent="-34290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chemeClr val="tx1"/>
                </a:solidFill>
              </a:rPr>
              <a:t>Who manages my estate if I become incapacitated without court intervention</a:t>
            </a:r>
          </a:p>
          <a:p>
            <a:pPr marL="1085850" lvl="1" indent="-34290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chemeClr val="tx1"/>
                </a:solidFill>
              </a:rPr>
              <a:t>Where and how my assets go after I die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1600" b="1" dirty="0">
                <a:solidFill>
                  <a:schemeClr val="tx1"/>
                </a:solidFill>
              </a:rPr>
              <a:t>Having Peace of Mind about: </a:t>
            </a:r>
          </a:p>
          <a:p>
            <a:pPr marL="1085850" lvl="1" indent="-34290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chemeClr val="tx1"/>
                </a:solidFill>
              </a:rPr>
              <a:t>Making the administration of your estate as simple and conflict-free as possible</a:t>
            </a:r>
          </a:p>
          <a:p>
            <a:pPr marL="1085850" lvl="1" indent="-34290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chemeClr val="tx1"/>
                </a:solidFill>
              </a:rPr>
              <a:t>Avoiding surprises</a:t>
            </a:r>
          </a:p>
          <a:p>
            <a:pPr marL="1085850" lvl="1" indent="-34290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chemeClr val="tx1"/>
                </a:solidFill>
              </a:rPr>
              <a:t>Minimizing taxes, costs and attorney fees</a:t>
            </a:r>
          </a:p>
          <a:p>
            <a:pPr>
              <a:lnSpc>
                <a:spcPct val="130000"/>
              </a:lnSpc>
              <a:defRPr/>
            </a:pPr>
            <a:endParaRPr lang="en-US" sz="1600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002" y="2965179"/>
            <a:ext cx="2073198" cy="1927957"/>
          </a:xfrm>
          <a:noFill/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368597" y="1473820"/>
            <a:ext cx="2286000" cy="914400"/>
          </a:xfrm>
          <a:prstGeom prst="rect">
            <a:avLst/>
          </a:prstGeom>
          <a:solidFill>
            <a:srgbClr val="BBE0E3"/>
          </a:solidFill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Will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or Trust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3337002" y="5375895"/>
            <a:ext cx="2286000" cy="990600"/>
          </a:xfrm>
          <a:prstGeom prst="rect">
            <a:avLst/>
          </a:prstGeom>
          <a:solidFill>
            <a:srgbClr val="BBE0E3"/>
          </a:solidFill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Titling and </a:t>
            </a:r>
            <a:r>
              <a:rPr lang="en-US" kern="0" dirty="0">
                <a:solidFill>
                  <a:sysClr val="windowText" lastClr="000000"/>
                </a:solidFill>
              </a:rPr>
              <a:t>TOD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Coordinated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500702" y="5375895"/>
            <a:ext cx="2313296" cy="990600"/>
          </a:xfrm>
          <a:prstGeom prst="rect">
            <a:avLst/>
          </a:prstGeom>
          <a:solidFill>
            <a:srgbClr val="BBE0E3"/>
          </a:solidFill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Estate Tax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Planning</a:t>
            </a: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500701" y="1893849"/>
            <a:ext cx="2339489" cy="1066800"/>
          </a:xfrm>
          <a:prstGeom prst="rect">
            <a:avLst/>
          </a:prstGeom>
          <a:solidFill>
            <a:srgbClr val="BBE0E3"/>
          </a:solidFill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Who carries out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the Plan?</a:t>
            </a: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6380820" y="1735872"/>
            <a:ext cx="2324100" cy="1143000"/>
          </a:xfrm>
          <a:prstGeom prst="rect">
            <a:avLst/>
          </a:prstGeom>
          <a:solidFill>
            <a:srgbClr val="BBE0E3"/>
          </a:solidFill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Durable Powers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Of Attorney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Financial/Health</a:t>
            </a: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6096000" y="5283820"/>
            <a:ext cx="2133600" cy="914400"/>
          </a:xfrm>
          <a:prstGeom prst="rect">
            <a:avLst/>
          </a:prstGeom>
          <a:solidFill>
            <a:srgbClr val="BBE0E3"/>
          </a:solidFill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Directive to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Physicians</a:t>
            </a:r>
          </a:p>
        </p:txBody>
      </p:sp>
      <p:sp>
        <p:nvSpPr>
          <p:cNvPr id="14" name="Line 10"/>
          <p:cNvSpPr>
            <a:spLocks noChangeShapeType="1"/>
          </p:cNvSpPr>
          <p:nvPr/>
        </p:nvSpPr>
        <p:spPr bwMode="auto">
          <a:xfrm flipH="1" flipV="1">
            <a:off x="1713106" y="3010829"/>
            <a:ext cx="1581150" cy="775009"/>
          </a:xfrm>
          <a:prstGeom prst="line">
            <a:avLst/>
          </a:prstGeom>
          <a:noFill/>
          <a:ln w="12700" cap="sq">
            <a:solidFill>
              <a:srgbClr val="00000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" name="Line 11"/>
          <p:cNvSpPr>
            <a:spLocks noChangeShapeType="1"/>
          </p:cNvSpPr>
          <p:nvPr/>
        </p:nvSpPr>
        <p:spPr bwMode="auto">
          <a:xfrm flipV="1">
            <a:off x="4445619" y="2388220"/>
            <a:ext cx="0" cy="533400"/>
          </a:xfrm>
          <a:prstGeom prst="line">
            <a:avLst/>
          </a:prstGeom>
          <a:noFill/>
          <a:ln w="12700" cap="sq">
            <a:solidFill>
              <a:srgbClr val="00000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" name="Line 12"/>
          <p:cNvSpPr>
            <a:spLocks noChangeShapeType="1"/>
          </p:cNvSpPr>
          <p:nvPr/>
        </p:nvSpPr>
        <p:spPr bwMode="auto">
          <a:xfrm flipV="1">
            <a:off x="5538787" y="2878872"/>
            <a:ext cx="1952625" cy="869795"/>
          </a:xfrm>
          <a:prstGeom prst="line">
            <a:avLst/>
          </a:prstGeom>
          <a:noFill/>
          <a:ln w="12700" cap="sq">
            <a:solidFill>
              <a:srgbClr val="00000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7" name="Line 13"/>
          <p:cNvSpPr>
            <a:spLocks noChangeShapeType="1"/>
          </p:cNvSpPr>
          <p:nvPr/>
        </p:nvSpPr>
        <p:spPr bwMode="auto">
          <a:xfrm flipH="1">
            <a:off x="1733550" y="4343400"/>
            <a:ext cx="1504950" cy="940420"/>
          </a:xfrm>
          <a:prstGeom prst="line">
            <a:avLst/>
          </a:prstGeom>
          <a:noFill/>
          <a:ln w="12700" cap="sq">
            <a:solidFill>
              <a:srgbClr val="00000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8" name="Line 14"/>
          <p:cNvSpPr>
            <a:spLocks noChangeShapeType="1"/>
          </p:cNvSpPr>
          <p:nvPr/>
        </p:nvSpPr>
        <p:spPr bwMode="auto">
          <a:xfrm flipH="1">
            <a:off x="4473497" y="4905685"/>
            <a:ext cx="0" cy="470210"/>
          </a:xfrm>
          <a:prstGeom prst="line">
            <a:avLst/>
          </a:prstGeom>
          <a:noFill/>
          <a:ln w="12700" cap="sq">
            <a:solidFill>
              <a:srgbClr val="00000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9" name="Line 15"/>
          <p:cNvSpPr>
            <a:spLocks noChangeShapeType="1"/>
          </p:cNvSpPr>
          <p:nvPr/>
        </p:nvSpPr>
        <p:spPr bwMode="auto">
          <a:xfrm>
            <a:off x="5524500" y="4378789"/>
            <a:ext cx="1879678" cy="905031"/>
          </a:xfrm>
          <a:prstGeom prst="line">
            <a:avLst/>
          </a:prstGeom>
          <a:noFill/>
          <a:ln w="12700" cap="sq">
            <a:solidFill>
              <a:srgbClr val="00000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650" y="228600"/>
            <a:ext cx="6815137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72287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533400" y="1600200"/>
            <a:ext cx="5290541" cy="3581400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/>
              <a:t>What is the best </a:t>
            </a:r>
            <a:r>
              <a:rPr lang="en-US" sz="4000" b="1"/>
              <a:t>“vehicle” to </a:t>
            </a:r>
            <a:r>
              <a:rPr lang="en-US" sz="4000" b="1" dirty="0"/>
              <a:t>administer my estate?</a:t>
            </a:r>
          </a:p>
        </p:txBody>
      </p:sp>
      <p:pic>
        <p:nvPicPr>
          <p:cNvPr id="2057" name="Picture 9" descr="FN0290701-IMG0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72" r="9059" b="4914"/>
          <a:stretch/>
        </p:blipFill>
        <p:spPr bwMode="auto">
          <a:xfrm>
            <a:off x="6324600" y="1905000"/>
            <a:ext cx="2680139" cy="2973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258" y="424459"/>
            <a:ext cx="7500342" cy="1023341"/>
          </a:xfrm>
        </p:spPr>
        <p:txBody>
          <a:bodyPr>
            <a:normAutofit fontScale="90000"/>
          </a:bodyPr>
          <a:lstStyle/>
          <a:p>
            <a:r>
              <a:rPr lang="en-US" dirty="0"/>
              <a:t>Option #1 : Do Nothing, or “INTESTACY”</a:t>
            </a:r>
          </a:p>
        </p:txBody>
      </p:sp>
      <p:pic>
        <p:nvPicPr>
          <p:cNvPr id="4099" name="Picture 3" descr="C:\Users\Susie\AppData\Local\Microsoft\Windows\Temporary Internet Files\Content.IE5\YCLN3E63\MC900019803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209800"/>
            <a:ext cx="3115993" cy="3262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04800" y="1905000"/>
            <a:ext cx="5334000" cy="3810000"/>
          </a:xfrm>
        </p:spPr>
        <p:txBody>
          <a:bodyPr>
            <a:normAutofit/>
          </a:bodyPr>
          <a:lstStyle/>
          <a:p>
            <a:endParaRPr lang="en-US" sz="12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dirty="0"/>
              <a:t>Statutes give property titled in your name to your closest relatives</a:t>
            </a:r>
          </a:p>
          <a:p>
            <a:pPr marL="342900" indent="-342900">
              <a:buFont typeface="Arial" pitchFamily="34" charset="0"/>
              <a:buChar char="•"/>
            </a:pPr>
            <a:endParaRPr lang="en-US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dirty="0"/>
              <a:t>May pass property to unintended beneficiaries; not those you would choose</a:t>
            </a:r>
          </a:p>
          <a:p>
            <a:pPr marL="342900" indent="-342900">
              <a:buFont typeface="Arial" pitchFamily="34" charset="0"/>
              <a:buChar char="•"/>
            </a:pPr>
            <a:endParaRPr lang="en-US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dirty="0"/>
              <a:t>Problems if you have minor children</a:t>
            </a:r>
          </a:p>
          <a:p>
            <a:pPr marL="342900" indent="-342900">
              <a:buFont typeface="Arial" pitchFamily="34" charset="0"/>
              <a:buChar char="•"/>
            </a:pPr>
            <a:endParaRPr lang="en-US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dirty="0"/>
              <a:t>Requires probate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1200" dirty="0"/>
          </a:p>
          <a:p>
            <a:pPr marL="342900" indent="-342900">
              <a:buFont typeface="Arial" pitchFamily="34" charset="0"/>
              <a:buChar char="•"/>
            </a:pPr>
            <a:endParaRPr lang="en-US" sz="1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6300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258" y="424459"/>
            <a:ext cx="5061941" cy="1023341"/>
          </a:xfrm>
        </p:spPr>
        <p:txBody>
          <a:bodyPr>
            <a:normAutofit/>
          </a:bodyPr>
          <a:lstStyle/>
          <a:p>
            <a:r>
              <a:rPr lang="en-US" dirty="0"/>
              <a:t>Probate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8186141" cy="990600"/>
          </a:xfr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  <a:spcBef>
                <a:spcPct val="20000"/>
              </a:spcBef>
            </a:pPr>
            <a:r>
              <a:rPr lang="en-US" sz="2800" dirty="0">
                <a:solidFill>
                  <a:prstClr val="black"/>
                </a:solidFill>
              </a:rPr>
              <a:t>Probate is a court process needed when deceased’s name is on an account or property:</a:t>
            </a:r>
          </a:p>
          <a:p>
            <a:pPr lvl="0">
              <a:lnSpc>
                <a:spcPct val="100000"/>
              </a:lnSpc>
              <a:spcBef>
                <a:spcPct val="20000"/>
              </a:spcBef>
            </a:pPr>
            <a:endParaRPr lang="en-US" sz="2800" dirty="0">
              <a:solidFill>
                <a:prstClr val="black"/>
              </a:solidFill>
            </a:endParaRPr>
          </a:p>
          <a:p>
            <a:pPr lvl="1">
              <a:buFont typeface="Arial" pitchFamily="34" charset="0"/>
              <a:buChar char="–"/>
            </a:pPr>
            <a:endParaRPr lang="en-US" sz="2600" dirty="0">
              <a:solidFill>
                <a:prstClr val="black"/>
              </a:solidFill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74649" y="2916450"/>
            <a:ext cx="373380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File Will &amp; open probate </a:t>
            </a:r>
          </a:p>
          <a:p>
            <a:pPr marL="800100" lvl="1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Obtain “letters testamentary”</a:t>
            </a:r>
          </a:p>
          <a:p>
            <a:pPr marL="800100" lvl="1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Notice to creditors</a:t>
            </a:r>
          </a:p>
          <a:p>
            <a:pPr marL="800100" lvl="1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Inventory of all assets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91000" y="2903846"/>
            <a:ext cx="459616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Sell assets</a:t>
            </a:r>
          </a:p>
          <a:p>
            <a:pPr marL="800100" lvl="1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Pay off estate’s debts &amp; costs</a:t>
            </a:r>
          </a:p>
          <a:p>
            <a:pPr marL="800100" lvl="1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Distribute assets to beneficiaries</a:t>
            </a:r>
          </a:p>
          <a:p>
            <a:pPr marL="800100" lvl="1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Receipts from beneficiaries</a:t>
            </a:r>
          </a:p>
          <a:p>
            <a:pPr marL="800100" lvl="1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Request probate be closed</a:t>
            </a:r>
          </a:p>
          <a:p>
            <a:pPr marL="800100" lvl="1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Closing probate</a:t>
            </a:r>
          </a:p>
        </p:txBody>
      </p:sp>
    </p:spTree>
    <p:extLst>
      <p:ext uri="{BB962C8B-B14F-4D97-AF65-F5344CB8AC3E}">
        <p14:creationId xmlns:p14="http://schemas.microsoft.com/office/powerpoint/2010/main" val="15242520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258" y="424459"/>
            <a:ext cx="5061941" cy="1023341"/>
          </a:xfrm>
        </p:spPr>
        <p:txBody>
          <a:bodyPr>
            <a:normAutofit/>
          </a:bodyPr>
          <a:lstStyle/>
          <a:p>
            <a:r>
              <a:rPr lang="en-US" dirty="0"/>
              <a:t>Probate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905000"/>
            <a:ext cx="7543800" cy="1410739"/>
          </a:xfr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  <a:spcBef>
                <a:spcPct val="20000"/>
              </a:spcBef>
            </a:pPr>
            <a:r>
              <a:rPr lang="en-US" sz="3500" dirty="0">
                <a:solidFill>
                  <a:prstClr val="black"/>
                </a:solidFill>
              </a:rPr>
              <a:t>Probate = Time + Effort + $$ + Public</a:t>
            </a:r>
          </a:p>
          <a:p>
            <a:endParaRPr lang="en-US" dirty="0"/>
          </a:p>
        </p:txBody>
      </p:sp>
      <p:pic>
        <p:nvPicPr>
          <p:cNvPr id="2050" name="Picture 2" descr="C:\Users\Susie\AppData\Local\Microsoft\Windows\Temporary Internet Files\Content.IE5\BC6V3CIY\MP900439432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841812"/>
            <a:ext cx="3581400" cy="2691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9056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258" y="424459"/>
            <a:ext cx="5061941" cy="1023341"/>
          </a:xfrm>
        </p:spPr>
        <p:txBody>
          <a:bodyPr>
            <a:normAutofit/>
          </a:bodyPr>
          <a:lstStyle/>
          <a:p>
            <a:r>
              <a:rPr lang="en-US" dirty="0"/>
              <a:t>Option #2 : Titling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09800"/>
            <a:ext cx="7347941" cy="3352800"/>
          </a:xfrm>
        </p:spPr>
        <p:txBody>
          <a:bodyPr>
            <a:normAutofit/>
          </a:bodyPr>
          <a:lstStyle/>
          <a:p>
            <a:r>
              <a:rPr lang="en-US" sz="2800" dirty="0"/>
              <a:t>Many people make costly titling mistakes trying to avoid probate</a:t>
            </a:r>
          </a:p>
          <a:p>
            <a:endParaRPr lang="en-US" sz="1300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dirty="0"/>
              <a:t>Tenants in Common</a:t>
            </a:r>
          </a:p>
          <a:p>
            <a:pPr marL="457200" indent="-457200">
              <a:buFont typeface="Arial" pitchFamily="34" charset="0"/>
              <a:buChar char="•"/>
            </a:pPr>
            <a:endParaRPr lang="en-US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dirty="0"/>
              <a:t>Joint Tenants with Right of Survivorship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1200" dirty="0"/>
          </a:p>
          <a:p>
            <a:pPr marL="457200" indent="-457200">
              <a:buFont typeface="Arial" pitchFamily="34" charset="0"/>
              <a:buChar char="•"/>
            </a:pPr>
            <a:endParaRPr lang="en-US" sz="1200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dirty="0"/>
              <a:t>Beneficiary Designation</a:t>
            </a:r>
          </a:p>
          <a:p>
            <a:endParaRPr lang="en-US" dirty="0"/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0" y="2971800"/>
            <a:ext cx="24384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2747625"/>
      </p:ext>
    </p:extLst>
  </p:cSld>
  <p:clrMapOvr>
    <a:masterClrMapping/>
  </p:clrMapOvr>
</p:sld>
</file>

<file path=ppt/theme/theme1.xml><?xml version="1.0" encoding="utf-8"?>
<a:theme xmlns:a="http://schemas.openxmlformats.org/drawingml/2006/main" name="StockLayouts Estate Planning FN029">
  <a:themeElements>
    <a:clrScheme name="Custom 1">
      <a:dk1>
        <a:sysClr val="windowText" lastClr="000000"/>
      </a:dk1>
      <a:lt1>
        <a:sysClr val="window" lastClr="FFFFFF"/>
      </a:lt1>
      <a:dk2>
        <a:srgbClr val="212120"/>
      </a:dk2>
      <a:lt2>
        <a:srgbClr val="EEECE1"/>
      </a:lt2>
      <a:accent1>
        <a:srgbClr val="4BACC6"/>
      </a:accent1>
      <a:accent2>
        <a:srgbClr val="6AB2D1"/>
      </a:accent2>
      <a:accent3>
        <a:srgbClr val="00819A"/>
      </a:accent3>
      <a:accent4>
        <a:srgbClr val="AAB6CC"/>
      </a:accent4>
      <a:accent5>
        <a:srgbClr val="4BACC6"/>
      </a:accent5>
      <a:accent6>
        <a:srgbClr val="7030A0"/>
      </a:accent6>
      <a:hlink>
        <a:srgbClr val="0000FF"/>
      </a:hlink>
      <a:folHlink>
        <a:srgbClr val="800080"/>
      </a:folHlink>
    </a:clrScheme>
    <a:fontScheme name="Custom 1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2111</TotalTime>
  <Words>1059</Words>
  <Application>Microsoft Office PowerPoint</Application>
  <PresentationFormat>On-screen Show (4:3)</PresentationFormat>
  <Paragraphs>213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Arial Narrow</vt:lpstr>
      <vt:lpstr>Calibri</vt:lpstr>
      <vt:lpstr>Tahoma</vt:lpstr>
      <vt:lpstr>Times New Roman</vt:lpstr>
      <vt:lpstr>Wingdings</vt:lpstr>
      <vt:lpstr>StockLayouts Estate Planning FN029</vt:lpstr>
      <vt:lpstr>Custom Design</vt:lpstr>
      <vt:lpstr>Estate Planning:  TOOLS, TIPS,  TrICKS, AND TRAPS  </vt:lpstr>
      <vt:lpstr>Topics to be Covered</vt:lpstr>
      <vt:lpstr>Estate Planning is ABOUT Control AND PEACE OF MIND</vt:lpstr>
      <vt:lpstr>PowerPoint Presentation</vt:lpstr>
      <vt:lpstr>PowerPoint Presentation</vt:lpstr>
      <vt:lpstr>Option #1 : Do Nothing, or “INTESTACY”</vt:lpstr>
      <vt:lpstr>Probate</vt:lpstr>
      <vt:lpstr>Probate</vt:lpstr>
      <vt:lpstr>Option #2 : Titling</vt:lpstr>
      <vt:lpstr>Option #3 : Community Property Agreements</vt:lpstr>
      <vt:lpstr>Option #4 : Wills</vt:lpstr>
      <vt:lpstr>WILLS AND Probate</vt:lpstr>
      <vt:lpstr>Option #5 : Revocable Living Trusts</vt:lpstr>
      <vt:lpstr>Living Trusts</vt:lpstr>
      <vt:lpstr>Living Trusts</vt:lpstr>
      <vt:lpstr>Pro’s and Con’s of Living Trusts</vt:lpstr>
      <vt:lpstr>When is a Living Trust Appropriate?</vt:lpstr>
      <vt:lpstr>PowerPoint Presentation</vt:lpstr>
      <vt:lpstr>PLANNING for SURVIVING Spouse</vt:lpstr>
      <vt:lpstr>The “Tax-Wise” Will or Trust</vt:lpstr>
      <vt:lpstr>Planning FOR CHILDREN AND GRANDCHILDREN</vt:lpstr>
      <vt:lpstr>Is Your Planning Up To Date?</vt:lpstr>
      <vt:lpstr>Resources</vt:lpstr>
      <vt:lpstr>Get Started</vt:lpstr>
    </vt:vector>
  </TitlesOfParts>
  <Company>StockLayouts LLC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StockLayouts</dc:creator>
  <cp:lastModifiedBy>Mark Reinhardt</cp:lastModifiedBy>
  <cp:revision>331</cp:revision>
  <cp:lastPrinted>2016-05-27T19:57:13Z</cp:lastPrinted>
  <dcterms:created xsi:type="dcterms:W3CDTF">2010-07-09T22:21:36Z</dcterms:created>
  <dcterms:modified xsi:type="dcterms:W3CDTF">2024-07-15T22:04:02Z</dcterms:modified>
</cp:coreProperties>
</file>